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1"/>
  </p:notesMasterIdLst>
  <p:handoutMasterIdLst>
    <p:handoutMasterId r:id="rId22"/>
  </p:handoutMasterIdLst>
  <p:sldIdLst>
    <p:sldId id="274" r:id="rId2"/>
    <p:sldId id="273" r:id="rId3"/>
    <p:sldId id="294" r:id="rId4"/>
    <p:sldId id="293" r:id="rId5"/>
    <p:sldId id="272" r:id="rId6"/>
    <p:sldId id="276" r:id="rId7"/>
    <p:sldId id="280" r:id="rId8"/>
    <p:sldId id="278" r:id="rId9"/>
    <p:sldId id="277" r:id="rId10"/>
    <p:sldId id="281" r:id="rId11"/>
    <p:sldId id="283" r:id="rId12"/>
    <p:sldId id="285" r:id="rId13"/>
    <p:sldId id="284" r:id="rId14"/>
    <p:sldId id="286" r:id="rId15"/>
    <p:sldId id="287" r:id="rId16"/>
    <p:sldId id="292" r:id="rId17"/>
    <p:sldId id="290" r:id="rId18"/>
    <p:sldId id="295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6" clrIdx="0">
    <p:extLst>
      <p:ext uri="{19B8F6BF-5375-455C-9EA6-DF929625EA0E}">
        <p15:presenceInfo xmlns:p15="http://schemas.microsoft.com/office/powerpoint/2012/main" userId="0dbaae3ed58810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CF6"/>
    <a:srgbClr val="E8F1F6"/>
    <a:srgbClr val="F5F8FD"/>
    <a:srgbClr val="F2B800"/>
    <a:srgbClr val="FF1919"/>
    <a:srgbClr val="F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6" autoAdjust="0"/>
    <p:restoredTop sz="85714" autoAdjust="0"/>
  </p:normalViewPr>
  <p:slideViewPr>
    <p:cSldViewPr snapToGrid="0" showGuides="1">
      <p:cViewPr>
        <p:scale>
          <a:sx n="75" d="100"/>
          <a:sy n="75" d="100"/>
        </p:scale>
        <p:origin x="1205" y="-91"/>
      </p:cViewPr>
      <p:guideLst>
        <p:guide orient="horz" pos="2160"/>
        <p:guide pos="3840"/>
        <p:guide orient="horz" pos="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04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575F8C-13AC-4D03-9665-BA0CA935257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D58F3C-9227-42BF-B072-6E4ECF646969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200" b="1" i="1" dirty="0"/>
            <a:t>Goal:</a:t>
          </a:r>
        </a:p>
        <a:p>
          <a:pPr algn="l">
            <a:lnSpc>
              <a:spcPct val="100000"/>
            </a:lnSpc>
          </a:pPr>
          <a:r>
            <a:rPr lang="en-US" sz="1200" b="0" i="0" dirty="0"/>
            <a:t>innovative, user-friendly platform for appointment scheduling, redefining business interface management</a:t>
          </a:r>
          <a:endParaRPr lang="en-US" sz="1200" dirty="0"/>
        </a:p>
      </dgm:t>
    </dgm:pt>
    <dgm:pt modelId="{5CD8D986-1780-4234-AFD7-8E8BDF8BBBEA}" type="parTrans" cxnId="{4FAD29B7-CB17-4DC8-825D-03956F6A287A}">
      <dgm:prSet/>
      <dgm:spPr/>
      <dgm:t>
        <a:bodyPr/>
        <a:lstStyle/>
        <a:p>
          <a:endParaRPr lang="en-US"/>
        </a:p>
      </dgm:t>
    </dgm:pt>
    <dgm:pt modelId="{881B2A7E-9BD9-49C1-8FA7-D2EE529CD870}" type="sibTrans" cxnId="{4FAD29B7-CB17-4DC8-825D-03956F6A28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352034-AD92-4619-BE4B-05CFED054F0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1" dirty="0"/>
            <a:t>Target Audience:</a:t>
          </a:r>
          <a:r>
            <a:rPr lang="en-US" sz="1200" b="1" i="0" dirty="0"/>
            <a:t> </a:t>
          </a:r>
        </a:p>
        <a:p>
          <a:pPr>
            <a:lnSpc>
              <a:spcPct val="100000"/>
            </a:lnSpc>
          </a:pPr>
          <a:r>
            <a:rPr lang="en-US" sz="1100" b="0" i="0" dirty="0"/>
            <a:t>Everyone</a:t>
          </a:r>
          <a:endParaRPr lang="en-US" sz="1100" dirty="0"/>
        </a:p>
      </dgm:t>
    </dgm:pt>
    <dgm:pt modelId="{73CF9B95-E0F2-4556-9562-E25C50E74756}" type="parTrans" cxnId="{9FDF65B9-DCB1-4C49-B059-BB534F47097C}">
      <dgm:prSet/>
      <dgm:spPr/>
      <dgm:t>
        <a:bodyPr/>
        <a:lstStyle/>
        <a:p>
          <a:endParaRPr lang="en-US"/>
        </a:p>
      </dgm:t>
    </dgm:pt>
    <dgm:pt modelId="{0E0F143A-01C9-4F4F-A2F0-291393CF17BA}" type="sibTrans" cxnId="{9FDF65B9-DCB1-4C49-B059-BB534F4709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E63A19-F2A1-4545-A70A-256E2E6592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1" dirty="0"/>
            <a:t>Application Purpose:</a:t>
          </a:r>
        </a:p>
        <a:p>
          <a:pPr>
            <a:lnSpc>
              <a:spcPct val="100000"/>
            </a:lnSpc>
          </a:pPr>
          <a:r>
            <a:rPr lang="en-US" sz="1200" b="0" i="0" dirty="0"/>
            <a:t> Enable efficient appointment scheduling for diverse businesses while providing an intuitive interface</a:t>
          </a:r>
          <a:endParaRPr lang="en-US" sz="1200" dirty="0"/>
        </a:p>
      </dgm:t>
    </dgm:pt>
    <dgm:pt modelId="{E9CCFEE9-C760-4C41-931A-6EF4F40210CB}" type="parTrans" cxnId="{C30624BC-6BF4-48DE-BDB8-8B6A36DE9754}">
      <dgm:prSet/>
      <dgm:spPr/>
      <dgm:t>
        <a:bodyPr/>
        <a:lstStyle/>
        <a:p>
          <a:endParaRPr lang="en-US"/>
        </a:p>
      </dgm:t>
    </dgm:pt>
    <dgm:pt modelId="{6E8CA60C-A1B6-4771-B5F5-864EE80EF4CD}" type="sibTrans" cxnId="{C30624BC-6BF4-48DE-BDB8-8B6A36DE975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E1590D-0B10-41CD-83E1-02E49ACF3B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+mn-cs"/>
            </a:rPr>
            <a:t>Business side:</a:t>
          </a:r>
        </a:p>
        <a:p>
          <a:pPr>
            <a:lnSpc>
              <a:spcPct val="100000"/>
            </a:lnSpc>
          </a:pPr>
          <a:r>
            <a:rPr lang="en-US" sz="12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+mn-cs"/>
            </a:rPr>
            <a:t>enhances business efficiency boosts customer satisfaction, and drives revenue growth </a:t>
          </a:r>
        </a:p>
        <a:p>
          <a:pPr>
            <a:lnSpc>
              <a:spcPct val="100000"/>
            </a:lnSpc>
          </a:pPr>
          <a:r>
            <a:rPr lang="en-US" sz="12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+mn-cs"/>
            </a:rPr>
            <a:t>data-driven insights</a:t>
          </a:r>
        </a:p>
      </dgm:t>
    </dgm:pt>
    <dgm:pt modelId="{FD0B9671-27C4-4761-B9B5-FC18BD6DDEFF}" type="parTrans" cxnId="{F5ADEA99-3454-49E6-A6D1-5A81DB624742}">
      <dgm:prSet/>
      <dgm:spPr/>
      <dgm:t>
        <a:bodyPr/>
        <a:lstStyle/>
        <a:p>
          <a:endParaRPr lang="en-US"/>
        </a:p>
      </dgm:t>
    </dgm:pt>
    <dgm:pt modelId="{03245487-AEA1-41CD-9728-D713C2EC6433}" type="sibTrans" cxnId="{F5ADEA99-3454-49E6-A6D1-5A81DB6247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11F308-D568-4EE0-880D-CD1172EA70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i="1" dirty="0"/>
            <a:t>Contribution:</a:t>
          </a:r>
        </a:p>
        <a:p>
          <a:pPr>
            <a:lnSpc>
              <a:spcPct val="100000"/>
            </a:lnSpc>
          </a:pPr>
          <a:r>
            <a:rPr lang="en-US" sz="1200" b="0" i="0" dirty="0"/>
            <a:t>Simplify consumer appointments, saving businesses time in managing schedules.</a:t>
          </a:r>
          <a:endParaRPr lang="en-US" sz="1200" dirty="0"/>
        </a:p>
      </dgm:t>
    </dgm:pt>
    <dgm:pt modelId="{C0EB8088-952B-4B8C-B0B1-31E40F1E3BA6}" type="parTrans" cxnId="{9C766808-84E9-4A5F-AD5A-B4A83176F773}">
      <dgm:prSet/>
      <dgm:spPr/>
      <dgm:t>
        <a:bodyPr/>
        <a:lstStyle/>
        <a:p>
          <a:endParaRPr lang="en-US"/>
        </a:p>
      </dgm:t>
    </dgm:pt>
    <dgm:pt modelId="{49AF2116-CF7F-4413-931B-8A8E1E3F4DC9}" type="sibTrans" cxnId="{9C766808-84E9-4A5F-AD5A-B4A83176F7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A45604-F268-425D-83C0-5BC85587C2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0" i="0" dirty="0"/>
            <a:t>Our platform strives to transform how appointments are scheduled and managed, benefiting both consumers and businesses.</a:t>
          </a:r>
          <a:endParaRPr lang="en-US" sz="1200" dirty="0"/>
        </a:p>
      </dgm:t>
    </dgm:pt>
    <dgm:pt modelId="{90026E15-3708-4355-A164-5D824983A564}" type="parTrans" cxnId="{AA54C5F1-4B1B-4366-9045-F90E94305E1A}">
      <dgm:prSet/>
      <dgm:spPr/>
      <dgm:t>
        <a:bodyPr/>
        <a:lstStyle/>
        <a:p>
          <a:endParaRPr lang="en-US"/>
        </a:p>
      </dgm:t>
    </dgm:pt>
    <dgm:pt modelId="{23D3B4E0-8477-40C2-AF7C-FBECC1893673}" type="sibTrans" cxnId="{AA54C5F1-4B1B-4366-9045-F90E94305E1A}">
      <dgm:prSet/>
      <dgm:spPr/>
      <dgm:t>
        <a:bodyPr/>
        <a:lstStyle/>
        <a:p>
          <a:endParaRPr lang="en-US"/>
        </a:p>
      </dgm:t>
    </dgm:pt>
    <dgm:pt modelId="{0B112349-9EF5-40DC-BE0E-846B6747EE07}" type="pres">
      <dgm:prSet presAssocID="{38575F8C-13AC-4D03-9665-BA0CA9352573}" presName="root" presStyleCnt="0">
        <dgm:presLayoutVars>
          <dgm:dir/>
          <dgm:resizeHandles val="exact"/>
        </dgm:presLayoutVars>
      </dgm:prSet>
      <dgm:spPr/>
    </dgm:pt>
    <dgm:pt modelId="{54745F2E-F7E3-41AB-912A-4FA9EB566528}" type="pres">
      <dgm:prSet presAssocID="{38575F8C-13AC-4D03-9665-BA0CA9352573}" presName="container" presStyleCnt="0">
        <dgm:presLayoutVars>
          <dgm:dir/>
          <dgm:resizeHandles val="exact"/>
        </dgm:presLayoutVars>
      </dgm:prSet>
      <dgm:spPr/>
    </dgm:pt>
    <dgm:pt modelId="{0457AD05-411D-4179-A575-747318CD8498}" type="pres">
      <dgm:prSet presAssocID="{C8D58F3C-9227-42BF-B072-6E4ECF646969}" presName="compNode" presStyleCnt="0"/>
      <dgm:spPr/>
    </dgm:pt>
    <dgm:pt modelId="{7029F638-2E2E-4726-AE7D-1039494FB82A}" type="pres">
      <dgm:prSet presAssocID="{C8D58F3C-9227-42BF-B072-6E4ECF646969}" presName="iconBgRect" presStyleLbl="bgShp" presStyleIdx="0" presStyleCnt="6"/>
      <dgm:spPr/>
    </dgm:pt>
    <dgm:pt modelId="{243A0B7F-084D-4509-9C28-4864D5F774C6}" type="pres">
      <dgm:prSet presAssocID="{C8D58F3C-9227-42BF-B072-6E4ECF64696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פגיעה במטרה"/>
        </a:ext>
      </dgm:extLst>
    </dgm:pt>
    <dgm:pt modelId="{47694017-0D15-4BB9-AC05-F0216778568F}" type="pres">
      <dgm:prSet presAssocID="{C8D58F3C-9227-42BF-B072-6E4ECF646969}" presName="spaceRect" presStyleCnt="0"/>
      <dgm:spPr/>
    </dgm:pt>
    <dgm:pt modelId="{1A7AA12B-1B91-42DE-AA8B-B8D5FEC4424B}" type="pres">
      <dgm:prSet presAssocID="{C8D58F3C-9227-42BF-B072-6E4ECF646969}" presName="textRect" presStyleLbl="revTx" presStyleIdx="0" presStyleCnt="6" custScaleX="108180" custScaleY="161731" custLinFactNeighborX="499" custLinFactNeighborY="16477">
        <dgm:presLayoutVars>
          <dgm:chMax val="1"/>
          <dgm:chPref val="1"/>
        </dgm:presLayoutVars>
      </dgm:prSet>
      <dgm:spPr/>
    </dgm:pt>
    <dgm:pt modelId="{1DCEE8F7-DA0B-452E-A1B1-0B1E40BE87F0}" type="pres">
      <dgm:prSet presAssocID="{881B2A7E-9BD9-49C1-8FA7-D2EE529CD870}" presName="sibTrans" presStyleLbl="sibTrans2D1" presStyleIdx="0" presStyleCnt="0"/>
      <dgm:spPr/>
    </dgm:pt>
    <dgm:pt modelId="{5DF19EA5-AD19-4C83-87C7-0A93143199EB}" type="pres">
      <dgm:prSet presAssocID="{7A352034-AD92-4619-BE4B-05CFED054F0C}" presName="compNode" presStyleCnt="0"/>
      <dgm:spPr/>
    </dgm:pt>
    <dgm:pt modelId="{E178460D-E537-48F8-8E79-F53995037CD2}" type="pres">
      <dgm:prSet presAssocID="{7A352034-AD92-4619-BE4B-05CFED054F0C}" presName="iconBgRect" presStyleLbl="bgShp" presStyleIdx="1" presStyleCnt="6"/>
      <dgm:spPr/>
    </dgm:pt>
    <dgm:pt modelId="{3669E08C-7C7A-4B73-8A5D-01D7E3DA6C5F}" type="pres">
      <dgm:prSet presAssocID="{7A352034-AD92-4619-BE4B-05CFED054F0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A7D555E1-A7F0-4485-B13F-D30DC586C2E3}" type="pres">
      <dgm:prSet presAssocID="{7A352034-AD92-4619-BE4B-05CFED054F0C}" presName="spaceRect" presStyleCnt="0"/>
      <dgm:spPr/>
    </dgm:pt>
    <dgm:pt modelId="{23F5E339-CB31-4817-B235-2F9B2F29190F}" type="pres">
      <dgm:prSet presAssocID="{7A352034-AD92-4619-BE4B-05CFED054F0C}" presName="textRect" presStyleLbl="revTx" presStyleIdx="1" presStyleCnt="6" custLinFactNeighborX="-940" custLinFactNeighborY="-19699">
        <dgm:presLayoutVars>
          <dgm:chMax val="1"/>
          <dgm:chPref val="1"/>
        </dgm:presLayoutVars>
      </dgm:prSet>
      <dgm:spPr/>
    </dgm:pt>
    <dgm:pt modelId="{B00A8C5A-A8A3-4DF8-B3FF-1F44F10E6B52}" type="pres">
      <dgm:prSet presAssocID="{0E0F143A-01C9-4F4F-A2F0-291393CF17BA}" presName="sibTrans" presStyleLbl="sibTrans2D1" presStyleIdx="0" presStyleCnt="0"/>
      <dgm:spPr/>
    </dgm:pt>
    <dgm:pt modelId="{B3EDF610-73CC-4220-91CA-A8AE738B5A1A}" type="pres">
      <dgm:prSet presAssocID="{66E63A19-F2A1-4545-A70A-256E2E65926C}" presName="compNode" presStyleCnt="0"/>
      <dgm:spPr/>
    </dgm:pt>
    <dgm:pt modelId="{18C739BB-6006-4D27-8FFD-F95C50D92C3A}" type="pres">
      <dgm:prSet presAssocID="{66E63A19-F2A1-4545-A70A-256E2E65926C}" presName="iconBgRect" presStyleLbl="bgShp" presStyleIdx="2" presStyleCnt="6"/>
      <dgm:spPr/>
    </dgm:pt>
    <dgm:pt modelId="{209B77CB-AC7A-4833-BD74-02035DF33597}" type="pres">
      <dgm:prSet presAssocID="{66E63A19-F2A1-4545-A70A-256E2E65926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שעון עצר"/>
        </a:ext>
      </dgm:extLst>
    </dgm:pt>
    <dgm:pt modelId="{F8ACB025-7A9A-4AA0-9E59-B8810330B01D}" type="pres">
      <dgm:prSet presAssocID="{66E63A19-F2A1-4545-A70A-256E2E65926C}" presName="spaceRect" presStyleCnt="0"/>
      <dgm:spPr/>
    </dgm:pt>
    <dgm:pt modelId="{5537AA22-AD3C-457E-BC32-4E9D3BB85499}" type="pres">
      <dgm:prSet presAssocID="{66E63A19-F2A1-4545-A70A-256E2E65926C}" presName="textRect" presStyleLbl="revTx" presStyleIdx="2" presStyleCnt="6" custScaleY="190910">
        <dgm:presLayoutVars>
          <dgm:chMax val="1"/>
          <dgm:chPref val="1"/>
        </dgm:presLayoutVars>
      </dgm:prSet>
      <dgm:spPr/>
    </dgm:pt>
    <dgm:pt modelId="{18587B88-A984-46CB-9B17-7A2C250A6D45}" type="pres">
      <dgm:prSet presAssocID="{6E8CA60C-A1B6-4771-B5F5-864EE80EF4CD}" presName="sibTrans" presStyleLbl="sibTrans2D1" presStyleIdx="0" presStyleCnt="0"/>
      <dgm:spPr/>
    </dgm:pt>
    <dgm:pt modelId="{E55C5578-B3F6-40A3-87B0-7F8701AF3CA5}" type="pres">
      <dgm:prSet presAssocID="{FFE1590D-0B10-41CD-83E1-02E49ACF3B4C}" presName="compNode" presStyleCnt="0"/>
      <dgm:spPr/>
    </dgm:pt>
    <dgm:pt modelId="{B879C41C-A36A-4D62-AB6C-6498BEB504ED}" type="pres">
      <dgm:prSet presAssocID="{FFE1590D-0B10-41CD-83E1-02E49ACF3B4C}" presName="iconBgRect" presStyleLbl="bgShp" presStyleIdx="3" presStyleCnt="6"/>
      <dgm:spPr/>
    </dgm:pt>
    <dgm:pt modelId="{3F7E6F3B-6AD7-4655-A1FC-1315EBA91A44}" type="pres">
      <dgm:prSet presAssocID="{FFE1590D-0B10-41CD-83E1-02E49ACF3B4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כסף"/>
        </a:ext>
      </dgm:extLst>
    </dgm:pt>
    <dgm:pt modelId="{80D7949E-E547-4CB6-A2AB-643135D233FC}" type="pres">
      <dgm:prSet presAssocID="{FFE1590D-0B10-41CD-83E1-02E49ACF3B4C}" presName="spaceRect" presStyleCnt="0"/>
      <dgm:spPr/>
    </dgm:pt>
    <dgm:pt modelId="{52B92951-14C2-48E2-9468-D0BF4800D528}" type="pres">
      <dgm:prSet presAssocID="{FFE1590D-0B10-41CD-83E1-02E49ACF3B4C}" presName="textRect" presStyleLbl="revTx" presStyleIdx="3" presStyleCnt="6" custScaleX="114151" custLinFactNeighborX="2269" custLinFactNeighborY="-8632">
        <dgm:presLayoutVars>
          <dgm:chMax val="1"/>
          <dgm:chPref val="1"/>
        </dgm:presLayoutVars>
      </dgm:prSet>
      <dgm:spPr/>
    </dgm:pt>
    <dgm:pt modelId="{DB3E3ACF-23DB-4DF5-B9F5-287E56555763}" type="pres">
      <dgm:prSet presAssocID="{03245487-AEA1-41CD-9728-D713C2EC6433}" presName="sibTrans" presStyleLbl="sibTrans2D1" presStyleIdx="0" presStyleCnt="0"/>
      <dgm:spPr/>
    </dgm:pt>
    <dgm:pt modelId="{1EC6B775-4084-48FA-853E-78C995AF8809}" type="pres">
      <dgm:prSet presAssocID="{7B11F308-D568-4EE0-880D-CD1172EA7014}" presName="compNode" presStyleCnt="0"/>
      <dgm:spPr/>
    </dgm:pt>
    <dgm:pt modelId="{BDC8EBAF-0D0C-466E-B314-E21468DA9480}" type="pres">
      <dgm:prSet presAssocID="{7B11F308-D568-4EE0-880D-CD1172EA7014}" presName="iconBgRect" presStyleLbl="bgShp" presStyleIdx="4" presStyleCnt="6"/>
      <dgm:spPr/>
    </dgm:pt>
    <dgm:pt modelId="{3DB67968-14A2-4197-9FF8-7625FB783E89}" type="pres">
      <dgm:prSet presAssocID="{7B11F308-D568-4EE0-880D-CD1172EA701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D845F6A4-79C8-4E93-8C65-91B3BCEAF87A}" type="pres">
      <dgm:prSet presAssocID="{7B11F308-D568-4EE0-880D-CD1172EA7014}" presName="spaceRect" presStyleCnt="0"/>
      <dgm:spPr/>
    </dgm:pt>
    <dgm:pt modelId="{1FC48B8C-F884-4EDE-901D-0229942AAF20}" type="pres">
      <dgm:prSet presAssocID="{7B11F308-D568-4EE0-880D-CD1172EA7014}" presName="textRect" presStyleLbl="revTx" presStyleIdx="4" presStyleCnt="6">
        <dgm:presLayoutVars>
          <dgm:chMax val="1"/>
          <dgm:chPref val="1"/>
        </dgm:presLayoutVars>
      </dgm:prSet>
      <dgm:spPr/>
    </dgm:pt>
    <dgm:pt modelId="{80EFBBA2-FE54-4C77-A43B-786179A92AAE}" type="pres">
      <dgm:prSet presAssocID="{49AF2116-CF7F-4413-931B-8A8E1E3F4DC9}" presName="sibTrans" presStyleLbl="sibTrans2D1" presStyleIdx="0" presStyleCnt="0"/>
      <dgm:spPr/>
    </dgm:pt>
    <dgm:pt modelId="{A99F66A7-5B69-4151-ADE7-4B0F2812F00B}" type="pres">
      <dgm:prSet presAssocID="{90A45604-F268-425D-83C0-5BC85587C2B8}" presName="compNode" presStyleCnt="0"/>
      <dgm:spPr/>
    </dgm:pt>
    <dgm:pt modelId="{F1E6E6A8-51B2-46CC-9322-D6691EFA1AB1}" type="pres">
      <dgm:prSet presAssocID="{90A45604-F268-425D-83C0-5BC85587C2B8}" presName="iconBgRect" presStyleLbl="bgShp" presStyleIdx="5" presStyleCnt="6"/>
      <dgm:spPr/>
    </dgm:pt>
    <dgm:pt modelId="{23C6B9A9-10E7-465B-9F26-19FF44C6A050}" type="pres">
      <dgm:prSet presAssocID="{90A45604-F268-425D-83C0-5BC85587C2B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גפון"/>
        </a:ext>
      </dgm:extLst>
    </dgm:pt>
    <dgm:pt modelId="{B6930397-9215-4482-BDA8-3D590829A300}" type="pres">
      <dgm:prSet presAssocID="{90A45604-F268-425D-83C0-5BC85587C2B8}" presName="spaceRect" presStyleCnt="0"/>
      <dgm:spPr/>
    </dgm:pt>
    <dgm:pt modelId="{07FFB355-933C-4D03-B05F-7EC4D1509139}" type="pres">
      <dgm:prSet presAssocID="{90A45604-F268-425D-83C0-5BC85587C2B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68B7201-9F7E-498D-B00D-24853665C4F7}" type="presOf" srcId="{0E0F143A-01C9-4F4F-A2F0-291393CF17BA}" destId="{B00A8C5A-A8A3-4DF8-B3FF-1F44F10E6B52}" srcOrd="0" destOrd="0" presId="urn:microsoft.com/office/officeart/2018/2/layout/IconCircleList"/>
    <dgm:cxn modelId="{A31A2C06-AE1F-4661-9B17-3FFC1B3B36CF}" type="presOf" srcId="{03245487-AEA1-41CD-9728-D713C2EC6433}" destId="{DB3E3ACF-23DB-4DF5-B9F5-287E56555763}" srcOrd="0" destOrd="0" presId="urn:microsoft.com/office/officeart/2018/2/layout/IconCircleList"/>
    <dgm:cxn modelId="{9C766808-84E9-4A5F-AD5A-B4A83176F773}" srcId="{38575F8C-13AC-4D03-9665-BA0CA9352573}" destId="{7B11F308-D568-4EE0-880D-CD1172EA7014}" srcOrd="4" destOrd="0" parTransId="{C0EB8088-952B-4B8C-B0B1-31E40F1E3BA6}" sibTransId="{49AF2116-CF7F-4413-931B-8A8E1E3F4DC9}"/>
    <dgm:cxn modelId="{1CFE473C-BE30-4F9E-927D-A81C41C26248}" type="presOf" srcId="{7A352034-AD92-4619-BE4B-05CFED054F0C}" destId="{23F5E339-CB31-4817-B235-2F9B2F29190F}" srcOrd="0" destOrd="0" presId="urn:microsoft.com/office/officeart/2018/2/layout/IconCircleList"/>
    <dgm:cxn modelId="{D52F2E62-757D-4C9F-B96B-92364686DCC4}" type="presOf" srcId="{49AF2116-CF7F-4413-931B-8A8E1E3F4DC9}" destId="{80EFBBA2-FE54-4C77-A43B-786179A92AAE}" srcOrd="0" destOrd="0" presId="urn:microsoft.com/office/officeart/2018/2/layout/IconCircleList"/>
    <dgm:cxn modelId="{A122E54B-4A0A-457D-868A-6FE62F6C3917}" type="presOf" srcId="{90A45604-F268-425D-83C0-5BC85587C2B8}" destId="{07FFB355-933C-4D03-B05F-7EC4D1509139}" srcOrd="0" destOrd="0" presId="urn:microsoft.com/office/officeart/2018/2/layout/IconCircleList"/>
    <dgm:cxn modelId="{C10B8750-0111-4AB5-907D-2973EA9FF222}" type="presOf" srcId="{C8D58F3C-9227-42BF-B072-6E4ECF646969}" destId="{1A7AA12B-1B91-42DE-AA8B-B8D5FEC4424B}" srcOrd="0" destOrd="0" presId="urn:microsoft.com/office/officeart/2018/2/layout/IconCircleList"/>
    <dgm:cxn modelId="{6E245979-E2DA-4F6F-B83A-ADBC16F25EEF}" type="presOf" srcId="{7B11F308-D568-4EE0-880D-CD1172EA7014}" destId="{1FC48B8C-F884-4EDE-901D-0229942AAF20}" srcOrd="0" destOrd="0" presId="urn:microsoft.com/office/officeart/2018/2/layout/IconCircleList"/>
    <dgm:cxn modelId="{C9816A99-1436-4778-B2EC-9D12A770D3BE}" type="presOf" srcId="{881B2A7E-9BD9-49C1-8FA7-D2EE529CD870}" destId="{1DCEE8F7-DA0B-452E-A1B1-0B1E40BE87F0}" srcOrd="0" destOrd="0" presId="urn:microsoft.com/office/officeart/2018/2/layout/IconCircleList"/>
    <dgm:cxn modelId="{F5ADEA99-3454-49E6-A6D1-5A81DB624742}" srcId="{38575F8C-13AC-4D03-9665-BA0CA9352573}" destId="{FFE1590D-0B10-41CD-83E1-02E49ACF3B4C}" srcOrd="3" destOrd="0" parTransId="{FD0B9671-27C4-4761-B9B5-FC18BD6DDEFF}" sibTransId="{03245487-AEA1-41CD-9728-D713C2EC6433}"/>
    <dgm:cxn modelId="{F65CDC9B-F089-4D5C-9DF3-B22D66BD68AC}" type="presOf" srcId="{6E8CA60C-A1B6-4771-B5F5-864EE80EF4CD}" destId="{18587B88-A984-46CB-9B17-7A2C250A6D45}" srcOrd="0" destOrd="0" presId="urn:microsoft.com/office/officeart/2018/2/layout/IconCircleList"/>
    <dgm:cxn modelId="{6E8A51AB-CDAF-4325-896F-287B29448572}" type="presOf" srcId="{FFE1590D-0B10-41CD-83E1-02E49ACF3B4C}" destId="{52B92951-14C2-48E2-9468-D0BF4800D528}" srcOrd="0" destOrd="0" presId="urn:microsoft.com/office/officeart/2018/2/layout/IconCircleList"/>
    <dgm:cxn modelId="{9E66A9B0-6560-4E31-B29B-85F7B41EED37}" type="presOf" srcId="{38575F8C-13AC-4D03-9665-BA0CA9352573}" destId="{0B112349-9EF5-40DC-BE0E-846B6747EE07}" srcOrd="0" destOrd="0" presId="urn:microsoft.com/office/officeart/2018/2/layout/IconCircleList"/>
    <dgm:cxn modelId="{4FAD29B7-CB17-4DC8-825D-03956F6A287A}" srcId="{38575F8C-13AC-4D03-9665-BA0CA9352573}" destId="{C8D58F3C-9227-42BF-B072-6E4ECF646969}" srcOrd="0" destOrd="0" parTransId="{5CD8D986-1780-4234-AFD7-8E8BDF8BBBEA}" sibTransId="{881B2A7E-9BD9-49C1-8FA7-D2EE529CD870}"/>
    <dgm:cxn modelId="{9FDF65B9-DCB1-4C49-B059-BB534F47097C}" srcId="{38575F8C-13AC-4D03-9665-BA0CA9352573}" destId="{7A352034-AD92-4619-BE4B-05CFED054F0C}" srcOrd="1" destOrd="0" parTransId="{73CF9B95-E0F2-4556-9562-E25C50E74756}" sibTransId="{0E0F143A-01C9-4F4F-A2F0-291393CF17BA}"/>
    <dgm:cxn modelId="{C30624BC-6BF4-48DE-BDB8-8B6A36DE9754}" srcId="{38575F8C-13AC-4D03-9665-BA0CA9352573}" destId="{66E63A19-F2A1-4545-A70A-256E2E65926C}" srcOrd="2" destOrd="0" parTransId="{E9CCFEE9-C760-4C41-931A-6EF4F40210CB}" sibTransId="{6E8CA60C-A1B6-4771-B5F5-864EE80EF4CD}"/>
    <dgm:cxn modelId="{AA54C5F1-4B1B-4366-9045-F90E94305E1A}" srcId="{38575F8C-13AC-4D03-9665-BA0CA9352573}" destId="{90A45604-F268-425D-83C0-5BC85587C2B8}" srcOrd="5" destOrd="0" parTransId="{90026E15-3708-4355-A164-5D824983A564}" sibTransId="{23D3B4E0-8477-40C2-AF7C-FBECC1893673}"/>
    <dgm:cxn modelId="{1796FEFE-1F42-45A4-97E6-D4E8A35DCD52}" type="presOf" srcId="{66E63A19-F2A1-4545-A70A-256E2E65926C}" destId="{5537AA22-AD3C-457E-BC32-4E9D3BB85499}" srcOrd="0" destOrd="0" presId="urn:microsoft.com/office/officeart/2018/2/layout/IconCircleList"/>
    <dgm:cxn modelId="{AF74BBE8-C09B-40CB-A320-066EA106172E}" type="presParOf" srcId="{0B112349-9EF5-40DC-BE0E-846B6747EE07}" destId="{54745F2E-F7E3-41AB-912A-4FA9EB566528}" srcOrd="0" destOrd="0" presId="urn:microsoft.com/office/officeart/2018/2/layout/IconCircleList"/>
    <dgm:cxn modelId="{0BB2A618-5FD2-4A2C-B6CF-4274923BF075}" type="presParOf" srcId="{54745F2E-F7E3-41AB-912A-4FA9EB566528}" destId="{0457AD05-411D-4179-A575-747318CD8498}" srcOrd="0" destOrd="0" presId="urn:microsoft.com/office/officeart/2018/2/layout/IconCircleList"/>
    <dgm:cxn modelId="{DC5FA2F7-C2A4-46D5-8BD4-4F4657A54C47}" type="presParOf" srcId="{0457AD05-411D-4179-A575-747318CD8498}" destId="{7029F638-2E2E-4726-AE7D-1039494FB82A}" srcOrd="0" destOrd="0" presId="urn:microsoft.com/office/officeart/2018/2/layout/IconCircleList"/>
    <dgm:cxn modelId="{918D4668-0898-4A58-BAB5-50AD9A0B126D}" type="presParOf" srcId="{0457AD05-411D-4179-A575-747318CD8498}" destId="{243A0B7F-084D-4509-9C28-4864D5F774C6}" srcOrd="1" destOrd="0" presId="urn:microsoft.com/office/officeart/2018/2/layout/IconCircleList"/>
    <dgm:cxn modelId="{8CFDACC5-7B5D-41ED-BF07-0C52529349B9}" type="presParOf" srcId="{0457AD05-411D-4179-A575-747318CD8498}" destId="{47694017-0D15-4BB9-AC05-F0216778568F}" srcOrd="2" destOrd="0" presId="urn:microsoft.com/office/officeart/2018/2/layout/IconCircleList"/>
    <dgm:cxn modelId="{DB6EF392-B77A-4373-808E-1CED4284BB99}" type="presParOf" srcId="{0457AD05-411D-4179-A575-747318CD8498}" destId="{1A7AA12B-1B91-42DE-AA8B-B8D5FEC4424B}" srcOrd="3" destOrd="0" presId="urn:microsoft.com/office/officeart/2018/2/layout/IconCircleList"/>
    <dgm:cxn modelId="{D0A9FBE0-F25D-445B-9CB2-8B5B9DE2865A}" type="presParOf" srcId="{54745F2E-F7E3-41AB-912A-4FA9EB566528}" destId="{1DCEE8F7-DA0B-452E-A1B1-0B1E40BE87F0}" srcOrd="1" destOrd="0" presId="urn:microsoft.com/office/officeart/2018/2/layout/IconCircleList"/>
    <dgm:cxn modelId="{52EAEB74-CBCD-47CA-9DEC-95DD96AABE26}" type="presParOf" srcId="{54745F2E-F7E3-41AB-912A-4FA9EB566528}" destId="{5DF19EA5-AD19-4C83-87C7-0A93143199EB}" srcOrd="2" destOrd="0" presId="urn:microsoft.com/office/officeart/2018/2/layout/IconCircleList"/>
    <dgm:cxn modelId="{8AC9C86E-D293-4364-A359-EEB5F74A9D63}" type="presParOf" srcId="{5DF19EA5-AD19-4C83-87C7-0A93143199EB}" destId="{E178460D-E537-48F8-8E79-F53995037CD2}" srcOrd="0" destOrd="0" presId="urn:microsoft.com/office/officeart/2018/2/layout/IconCircleList"/>
    <dgm:cxn modelId="{138AD9DA-92F1-4872-955C-D1BBF486CE6B}" type="presParOf" srcId="{5DF19EA5-AD19-4C83-87C7-0A93143199EB}" destId="{3669E08C-7C7A-4B73-8A5D-01D7E3DA6C5F}" srcOrd="1" destOrd="0" presId="urn:microsoft.com/office/officeart/2018/2/layout/IconCircleList"/>
    <dgm:cxn modelId="{2803FBF8-0C20-42C1-8AFA-1D63B3315BD5}" type="presParOf" srcId="{5DF19EA5-AD19-4C83-87C7-0A93143199EB}" destId="{A7D555E1-A7F0-4485-B13F-D30DC586C2E3}" srcOrd="2" destOrd="0" presId="urn:microsoft.com/office/officeart/2018/2/layout/IconCircleList"/>
    <dgm:cxn modelId="{612CAA64-D2FA-4DD2-8732-A7C8E9F1A135}" type="presParOf" srcId="{5DF19EA5-AD19-4C83-87C7-0A93143199EB}" destId="{23F5E339-CB31-4817-B235-2F9B2F29190F}" srcOrd="3" destOrd="0" presId="urn:microsoft.com/office/officeart/2018/2/layout/IconCircleList"/>
    <dgm:cxn modelId="{C3C154AD-596B-461D-9EB9-624386057B66}" type="presParOf" srcId="{54745F2E-F7E3-41AB-912A-4FA9EB566528}" destId="{B00A8C5A-A8A3-4DF8-B3FF-1F44F10E6B52}" srcOrd="3" destOrd="0" presId="urn:microsoft.com/office/officeart/2018/2/layout/IconCircleList"/>
    <dgm:cxn modelId="{53BC36FA-66D2-427F-870B-F40A33CFAC8E}" type="presParOf" srcId="{54745F2E-F7E3-41AB-912A-4FA9EB566528}" destId="{B3EDF610-73CC-4220-91CA-A8AE738B5A1A}" srcOrd="4" destOrd="0" presId="urn:microsoft.com/office/officeart/2018/2/layout/IconCircleList"/>
    <dgm:cxn modelId="{5E96BAE5-CC42-43D3-9FF7-D3CC45F0C66E}" type="presParOf" srcId="{B3EDF610-73CC-4220-91CA-A8AE738B5A1A}" destId="{18C739BB-6006-4D27-8FFD-F95C50D92C3A}" srcOrd="0" destOrd="0" presId="urn:microsoft.com/office/officeart/2018/2/layout/IconCircleList"/>
    <dgm:cxn modelId="{7D26B9E1-EC6B-4C04-92A9-2DD91433A127}" type="presParOf" srcId="{B3EDF610-73CC-4220-91CA-A8AE738B5A1A}" destId="{209B77CB-AC7A-4833-BD74-02035DF33597}" srcOrd="1" destOrd="0" presId="urn:microsoft.com/office/officeart/2018/2/layout/IconCircleList"/>
    <dgm:cxn modelId="{1F02C069-48C6-4314-A0D5-0FD280B45DAB}" type="presParOf" srcId="{B3EDF610-73CC-4220-91CA-A8AE738B5A1A}" destId="{F8ACB025-7A9A-4AA0-9E59-B8810330B01D}" srcOrd="2" destOrd="0" presId="urn:microsoft.com/office/officeart/2018/2/layout/IconCircleList"/>
    <dgm:cxn modelId="{42E5FE6B-388A-4164-BBBD-A17636B94B58}" type="presParOf" srcId="{B3EDF610-73CC-4220-91CA-A8AE738B5A1A}" destId="{5537AA22-AD3C-457E-BC32-4E9D3BB85499}" srcOrd="3" destOrd="0" presId="urn:microsoft.com/office/officeart/2018/2/layout/IconCircleList"/>
    <dgm:cxn modelId="{C5D7A1E9-F0BA-49C7-9494-96B24CE1853F}" type="presParOf" srcId="{54745F2E-F7E3-41AB-912A-4FA9EB566528}" destId="{18587B88-A984-46CB-9B17-7A2C250A6D45}" srcOrd="5" destOrd="0" presId="urn:microsoft.com/office/officeart/2018/2/layout/IconCircleList"/>
    <dgm:cxn modelId="{B4E87989-55E8-434F-9652-3A31181D5D89}" type="presParOf" srcId="{54745F2E-F7E3-41AB-912A-4FA9EB566528}" destId="{E55C5578-B3F6-40A3-87B0-7F8701AF3CA5}" srcOrd="6" destOrd="0" presId="urn:microsoft.com/office/officeart/2018/2/layout/IconCircleList"/>
    <dgm:cxn modelId="{30692D01-F4FB-4E1F-AABE-FC599009BDF6}" type="presParOf" srcId="{E55C5578-B3F6-40A3-87B0-7F8701AF3CA5}" destId="{B879C41C-A36A-4D62-AB6C-6498BEB504ED}" srcOrd="0" destOrd="0" presId="urn:microsoft.com/office/officeart/2018/2/layout/IconCircleList"/>
    <dgm:cxn modelId="{A8124864-21E3-4999-872F-27DA6BEA7A93}" type="presParOf" srcId="{E55C5578-B3F6-40A3-87B0-7F8701AF3CA5}" destId="{3F7E6F3B-6AD7-4655-A1FC-1315EBA91A44}" srcOrd="1" destOrd="0" presId="urn:microsoft.com/office/officeart/2018/2/layout/IconCircleList"/>
    <dgm:cxn modelId="{4B8E4DE2-20CC-413B-98E5-08C6CA03C73F}" type="presParOf" srcId="{E55C5578-B3F6-40A3-87B0-7F8701AF3CA5}" destId="{80D7949E-E547-4CB6-A2AB-643135D233FC}" srcOrd="2" destOrd="0" presId="urn:microsoft.com/office/officeart/2018/2/layout/IconCircleList"/>
    <dgm:cxn modelId="{1A54DC99-7C5D-4DAA-A6CC-7B2F591821CE}" type="presParOf" srcId="{E55C5578-B3F6-40A3-87B0-7F8701AF3CA5}" destId="{52B92951-14C2-48E2-9468-D0BF4800D528}" srcOrd="3" destOrd="0" presId="urn:microsoft.com/office/officeart/2018/2/layout/IconCircleList"/>
    <dgm:cxn modelId="{B19CAB37-E758-4AE2-B81A-011A46762F4B}" type="presParOf" srcId="{54745F2E-F7E3-41AB-912A-4FA9EB566528}" destId="{DB3E3ACF-23DB-4DF5-B9F5-287E56555763}" srcOrd="7" destOrd="0" presId="urn:microsoft.com/office/officeart/2018/2/layout/IconCircleList"/>
    <dgm:cxn modelId="{E3D86DA5-2918-47F2-97E6-1F31EDEE9536}" type="presParOf" srcId="{54745F2E-F7E3-41AB-912A-4FA9EB566528}" destId="{1EC6B775-4084-48FA-853E-78C995AF8809}" srcOrd="8" destOrd="0" presId="urn:microsoft.com/office/officeart/2018/2/layout/IconCircleList"/>
    <dgm:cxn modelId="{A31C41EE-FB6C-4167-A102-DE4EAA75B01B}" type="presParOf" srcId="{1EC6B775-4084-48FA-853E-78C995AF8809}" destId="{BDC8EBAF-0D0C-466E-B314-E21468DA9480}" srcOrd="0" destOrd="0" presId="urn:microsoft.com/office/officeart/2018/2/layout/IconCircleList"/>
    <dgm:cxn modelId="{8C9C8E2D-B026-4006-8B44-B1538B8067A6}" type="presParOf" srcId="{1EC6B775-4084-48FA-853E-78C995AF8809}" destId="{3DB67968-14A2-4197-9FF8-7625FB783E89}" srcOrd="1" destOrd="0" presId="urn:microsoft.com/office/officeart/2018/2/layout/IconCircleList"/>
    <dgm:cxn modelId="{0120AFCE-16A7-4297-A09E-58CDEBEC478B}" type="presParOf" srcId="{1EC6B775-4084-48FA-853E-78C995AF8809}" destId="{D845F6A4-79C8-4E93-8C65-91B3BCEAF87A}" srcOrd="2" destOrd="0" presId="urn:microsoft.com/office/officeart/2018/2/layout/IconCircleList"/>
    <dgm:cxn modelId="{BDD35D11-BA1C-44D4-B173-AB9AA2F8DC43}" type="presParOf" srcId="{1EC6B775-4084-48FA-853E-78C995AF8809}" destId="{1FC48B8C-F884-4EDE-901D-0229942AAF20}" srcOrd="3" destOrd="0" presId="urn:microsoft.com/office/officeart/2018/2/layout/IconCircleList"/>
    <dgm:cxn modelId="{DBBAE7CD-00EE-4176-A495-7BA6DE3AB21B}" type="presParOf" srcId="{54745F2E-F7E3-41AB-912A-4FA9EB566528}" destId="{80EFBBA2-FE54-4C77-A43B-786179A92AAE}" srcOrd="9" destOrd="0" presId="urn:microsoft.com/office/officeart/2018/2/layout/IconCircleList"/>
    <dgm:cxn modelId="{EE0C57DD-9CA1-4F18-AACE-C7E51980B72F}" type="presParOf" srcId="{54745F2E-F7E3-41AB-912A-4FA9EB566528}" destId="{A99F66A7-5B69-4151-ADE7-4B0F2812F00B}" srcOrd="10" destOrd="0" presId="urn:microsoft.com/office/officeart/2018/2/layout/IconCircleList"/>
    <dgm:cxn modelId="{67407D1F-D832-4557-80AE-F3B72F606BB0}" type="presParOf" srcId="{A99F66A7-5B69-4151-ADE7-4B0F2812F00B}" destId="{F1E6E6A8-51B2-46CC-9322-D6691EFA1AB1}" srcOrd="0" destOrd="0" presId="urn:microsoft.com/office/officeart/2018/2/layout/IconCircleList"/>
    <dgm:cxn modelId="{99CB1FD7-0CDA-4178-BA5F-26AA4BAC392F}" type="presParOf" srcId="{A99F66A7-5B69-4151-ADE7-4B0F2812F00B}" destId="{23C6B9A9-10E7-465B-9F26-19FF44C6A050}" srcOrd="1" destOrd="0" presId="urn:microsoft.com/office/officeart/2018/2/layout/IconCircleList"/>
    <dgm:cxn modelId="{5FF75CB8-8971-4E66-A548-3A268CF6A64C}" type="presParOf" srcId="{A99F66A7-5B69-4151-ADE7-4B0F2812F00B}" destId="{B6930397-9215-4482-BDA8-3D590829A300}" srcOrd="2" destOrd="0" presId="urn:microsoft.com/office/officeart/2018/2/layout/IconCircleList"/>
    <dgm:cxn modelId="{CB7FE959-18B2-40BC-AB21-BE0D6DA425CC}" type="presParOf" srcId="{A99F66A7-5B69-4151-ADE7-4B0F2812F00B}" destId="{07FFB355-933C-4D03-B05F-7EC4D150913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9F638-2E2E-4726-AE7D-1039494FB82A}">
      <dsp:nvSpPr>
        <dsp:cNvPr id="0" name=""/>
        <dsp:cNvSpPr/>
      </dsp:nvSpPr>
      <dsp:spPr>
        <a:xfrm>
          <a:off x="48153" y="646589"/>
          <a:ext cx="776935" cy="7769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A0B7F-084D-4509-9C28-4864D5F774C6}">
      <dsp:nvSpPr>
        <dsp:cNvPr id="0" name=""/>
        <dsp:cNvSpPr/>
      </dsp:nvSpPr>
      <dsp:spPr>
        <a:xfrm>
          <a:off x="211309" y="809746"/>
          <a:ext cx="450622" cy="4506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AA12B-1B91-42DE-AA8B-B8D5FEC4424B}">
      <dsp:nvSpPr>
        <dsp:cNvPr id="0" name=""/>
        <dsp:cNvSpPr/>
      </dsp:nvSpPr>
      <dsp:spPr>
        <a:xfrm>
          <a:off x="925811" y="534800"/>
          <a:ext cx="1981151" cy="1256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/>
            <a:t>Goal: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innovative, user-friendly platform for appointment scheduling, redefining business interface management</a:t>
          </a:r>
          <a:endParaRPr lang="en-US" sz="1200" kern="1200" dirty="0"/>
        </a:p>
      </dsp:txBody>
      <dsp:txXfrm>
        <a:off x="925811" y="534800"/>
        <a:ext cx="1981151" cy="1256545"/>
      </dsp:txXfrm>
    </dsp:sp>
    <dsp:sp modelId="{E178460D-E537-48F8-8E79-F53995037CD2}">
      <dsp:nvSpPr>
        <dsp:cNvPr id="0" name=""/>
        <dsp:cNvSpPr/>
      </dsp:nvSpPr>
      <dsp:spPr>
        <a:xfrm>
          <a:off x="3216922" y="646589"/>
          <a:ext cx="776935" cy="7769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9E08C-7C7A-4B73-8A5D-01D7E3DA6C5F}">
      <dsp:nvSpPr>
        <dsp:cNvPr id="0" name=""/>
        <dsp:cNvSpPr/>
      </dsp:nvSpPr>
      <dsp:spPr>
        <a:xfrm>
          <a:off x="3380079" y="809746"/>
          <a:ext cx="450622" cy="4506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5E339-CB31-4817-B235-2F9B2F29190F}">
      <dsp:nvSpPr>
        <dsp:cNvPr id="0" name=""/>
        <dsp:cNvSpPr/>
      </dsp:nvSpPr>
      <dsp:spPr>
        <a:xfrm>
          <a:off x="4143129" y="493541"/>
          <a:ext cx="1831347" cy="776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/>
            <a:t>Target Audience:</a:t>
          </a:r>
          <a:r>
            <a:rPr lang="en-US" sz="1200" b="1" i="0" kern="1200" dirty="0"/>
            <a:t>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Everyone</a:t>
          </a:r>
          <a:endParaRPr lang="en-US" sz="1100" kern="1200" dirty="0"/>
        </a:p>
      </dsp:txBody>
      <dsp:txXfrm>
        <a:off x="4143129" y="493541"/>
        <a:ext cx="1831347" cy="776935"/>
      </dsp:txXfrm>
    </dsp:sp>
    <dsp:sp modelId="{18C739BB-6006-4D27-8FFD-F95C50D92C3A}">
      <dsp:nvSpPr>
        <dsp:cNvPr id="0" name=""/>
        <dsp:cNvSpPr/>
      </dsp:nvSpPr>
      <dsp:spPr>
        <a:xfrm>
          <a:off x="48153" y="3131865"/>
          <a:ext cx="776935" cy="7769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B77CB-AC7A-4833-BD74-02035DF33597}">
      <dsp:nvSpPr>
        <dsp:cNvPr id="0" name=""/>
        <dsp:cNvSpPr/>
      </dsp:nvSpPr>
      <dsp:spPr>
        <a:xfrm>
          <a:off x="211309" y="3295021"/>
          <a:ext cx="450622" cy="4506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7AA22-AD3C-457E-BC32-4E9D3BB85499}">
      <dsp:nvSpPr>
        <dsp:cNvPr id="0" name=""/>
        <dsp:cNvSpPr/>
      </dsp:nvSpPr>
      <dsp:spPr>
        <a:xfrm>
          <a:off x="991574" y="2778709"/>
          <a:ext cx="1831347" cy="1483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/>
            <a:t>Application Purpose: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 Enable efficient appointment scheduling for diverse businesses while providing an intuitive interface</a:t>
          </a:r>
          <a:endParaRPr lang="en-US" sz="1200" kern="1200" dirty="0"/>
        </a:p>
      </dsp:txBody>
      <dsp:txXfrm>
        <a:off x="991574" y="2778709"/>
        <a:ext cx="1831347" cy="1483247"/>
      </dsp:txXfrm>
    </dsp:sp>
    <dsp:sp modelId="{B879C41C-A36A-4D62-AB6C-6498BEB504ED}">
      <dsp:nvSpPr>
        <dsp:cNvPr id="0" name=""/>
        <dsp:cNvSpPr/>
      </dsp:nvSpPr>
      <dsp:spPr>
        <a:xfrm>
          <a:off x="3142020" y="3131865"/>
          <a:ext cx="776935" cy="7769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E6F3B-6AD7-4655-A1FC-1315EBA91A44}">
      <dsp:nvSpPr>
        <dsp:cNvPr id="0" name=""/>
        <dsp:cNvSpPr/>
      </dsp:nvSpPr>
      <dsp:spPr>
        <a:xfrm>
          <a:off x="3305177" y="3295021"/>
          <a:ext cx="450622" cy="4506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92951-14C2-48E2-9468-D0BF4800D528}">
      <dsp:nvSpPr>
        <dsp:cNvPr id="0" name=""/>
        <dsp:cNvSpPr/>
      </dsp:nvSpPr>
      <dsp:spPr>
        <a:xfrm>
          <a:off x="3997418" y="3064800"/>
          <a:ext cx="2090501" cy="776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+mn-cs"/>
            </a:rPr>
            <a:t>Business side: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+mn-cs"/>
            </a:rPr>
            <a:t>enhances business efficiency boosts customer satisfaction, and drives revenue growth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+mn-cs"/>
            </a:rPr>
            <a:t>data-driven insights</a:t>
          </a:r>
        </a:p>
      </dsp:txBody>
      <dsp:txXfrm>
        <a:off x="3997418" y="3064800"/>
        <a:ext cx="2090501" cy="776935"/>
      </dsp:txXfrm>
    </dsp:sp>
    <dsp:sp modelId="{BDC8EBAF-0D0C-466E-B314-E21468DA9480}">
      <dsp:nvSpPr>
        <dsp:cNvPr id="0" name=""/>
        <dsp:cNvSpPr/>
      </dsp:nvSpPr>
      <dsp:spPr>
        <a:xfrm>
          <a:off x="48153" y="5377336"/>
          <a:ext cx="776935" cy="7769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B67968-14A2-4197-9FF8-7625FB783E89}">
      <dsp:nvSpPr>
        <dsp:cNvPr id="0" name=""/>
        <dsp:cNvSpPr/>
      </dsp:nvSpPr>
      <dsp:spPr>
        <a:xfrm>
          <a:off x="211309" y="5540492"/>
          <a:ext cx="450622" cy="45062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48B8C-F884-4EDE-901D-0229942AAF20}">
      <dsp:nvSpPr>
        <dsp:cNvPr id="0" name=""/>
        <dsp:cNvSpPr/>
      </dsp:nvSpPr>
      <dsp:spPr>
        <a:xfrm>
          <a:off x="991574" y="5377336"/>
          <a:ext cx="1831347" cy="776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1" kern="1200" dirty="0"/>
            <a:t>Contribution: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Simplify consumer appointments, saving businesses time in managing schedules.</a:t>
          </a:r>
          <a:endParaRPr lang="en-US" sz="1200" kern="1200" dirty="0"/>
        </a:p>
      </dsp:txBody>
      <dsp:txXfrm>
        <a:off x="991574" y="5377336"/>
        <a:ext cx="1831347" cy="776935"/>
      </dsp:txXfrm>
    </dsp:sp>
    <dsp:sp modelId="{F1E6E6A8-51B2-46CC-9322-D6691EFA1AB1}">
      <dsp:nvSpPr>
        <dsp:cNvPr id="0" name=""/>
        <dsp:cNvSpPr/>
      </dsp:nvSpPr>
      <dsp:spPr>
        <a:xfrm>
          <a:off x="3142020" y="5377336"/>
          <a:ext cx="776935" cy="77693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6B9A9-10E7-465B-9F26-19FF44C6A050}">
      <dsp:nvSpPr>
        <dsp:cNvPr id="0" name=""/>
        <dsp:cNvSpPr/>
      </dsp:nvSpPr>
      <dsp:spPr>
        <a:xfrm>
          <a:off x="3305177" y="5540492"/>
          <a:ext cx="450622" cy="45062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FB355-933C-4D03-B05F-7EC4D1509139}">
      <dsp:nvSpPr>
        <dsp:cNvPr id="0" name=""/>
        <dsp:cNvSpPr/>
      </dsp:nvSpPr>
      <dsp:spPr>
        <a:xfrm>
          <a:off x="4085442" y="5377336"/>
          <a:ext cx="1831347" cy="776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Our platform strives to transform how appointments are scheduled and managed, benefiting both consumers and businesses.</a:t>
          </a:r>
          <a:endParaRPr lang="en-US" sz="1200" kern="1200" dirty="0"/>
        </a:p>
      </dsp:txBody>
      <dsp:txXfrm>
        <a:off x="4085442" y="5377336"/>
        <a:ext cx="1831347" cy="776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C4B8717-39A0-4B0C-AAE6-9338E67BB1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4ECF5D5-4D94-4EA7-B718-6BCFF6B657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640CF-2BBA-44EC-A759-743A1724986B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6257FB7-6AA6-4D49-89B8-3FAFFFDAFE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2F2301-EF0E-4ACF-A35D-6FDC711A1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B238-D19D-4DBC-94F4-40AFEDFD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83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A9AB5-10C6-4AA5-9242-4AB5516E712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29ED2-39DA-479F-B809-A03F63FB9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6FE80-A956-D206-8D78-A2BFC0EEE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ECF96-965A-FCAF-476E-302C70D00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93936B-0952-BA91-DF38-575ED7499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/>
              <a:t>אנה - התחברות: פיצ'רים</a:t>
            </a:r>
            <a:r>
              <a:rPr lang="en-US" dirty="0"/>
              <a:t> </a:t>
            </a:r>
            <a:endParaRPr lang="he-IL" dirty="0"/>
          </a:p>
          <a:p>
            <a:pPr marL="228600" indent="-228600" algn="ctr">
              <a:buAutoNum type="arabicPeriod"/>
            </a:pPr>
            <a:r>
              <a:rPr lang="he-IL" dirty="0"/>
              <a:t>בדיקת </a:t>
            </a:r>
            <a:r>
              <a:rPr lang="he-IL" dirty="0" err="1"/>
              <a:t>אוטנטיקציה</a:t>
            </a:r>
            <a:r>
              <a:rPr lang="he-IL" dirty="0"/>
              <a:t> מול </a:t>
            </a:r>
            <a:r>
              <a:rPr lang="he-IL" dirty="0" err="1"/>
              <a:t>פיירבייס</a:t>
            </a:r>
            <a:endParaRPr lang="he-IL" dirty="0"/>
          </a:p>
          <a:p>
            <a:pPr marL="228600" indent="-228600" algn="ctr">
              <a:buAutoNum type="arabicPeriod"/>
            </a:pPr>
            <a:r>
              <a:rPr lang="he-IL" dirty="0"/>
              <a:t>שחכתי סיסמא שנשלח לאימייל ומתעדכן </a:t>
            </a:r>
            <a:r>
              <a:rPr lang="he-IL" dirty="0" err="1"/>
              <a:t>לפיירבייס</a:t>
            </a:r>
            <a:endParaRPr lang="he-IL" dirty="0"/>
          </a:p>
          <a:p>
            <a:pPr marL="228600" indent="-228600" algn="ctr">
              <a:buAutoNum type="arabicPeriod"/>
            </a:pPr>
            <a:r>
              <a:rPr lang="he-IL" dirty="0"/>
              <a:t>ממשק להרשמה</a:t>
            </a:r>
          </a:p>
          <a:p>
            <a:pPr marL="228600" indent="-228600" algn="ctr">
              <a:buAutoNum type="arabicPeriod"/>
            </a:pPr>
            <a:r>
              <a:rPr lang="en-US" dirty="0"/>
              <a:t>UID</a:t>
            </a:r>
            <a:r>
              <a:rPr lang="he-IL" dirty="0"/>
              <a:t>בדיקת הרשאות על פי</a:t>
            </a:r>
            <a:r>
              <a:rPr lang="en-US" dirty="0"/>
              <a:t> </a:t>
            </a:r>
          </a:p>
          <a:p>
            <a:pPr marL="228600" indent="-228600" algn="ctr">
              <a:buAutoNum type="arabicPeriod"/>
            </a:pPr>
            <a:r>
              <a:rPr lang="he-IL" dirty="0"/>
              <a:t>של </a:t>
            </a:r>
            <a:r>
              <a:rPr lang="he-IL" dirty="0" err="1"/>
              <a:t>יוזר</a:t>
            </a:r>
            <a:r>
              <a:rPr lang="he-IL" dirty="0"/>
              <a:t> </a:t>
            </a:r>
            <a:r>
              <a:rPr lang="he-IL" dirty="0" err="1"/>
              <a:t>בקולקשיין</a:t>
            </a:r>
            <a:r>
              <a:rPr lang="he-IL" dirty="0"/>
              <a:t> </a:t>
            </a:r>
            <a:r>
              <a:rPr lang="he-IL" dirty="0" err="1"/>
              <a:t>מסויים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A6032-2CDF-54EB-1EEC-E7ACA3990A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156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31134-508B-1142-A518-EA8F75B33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E6C795-3EB0-6774-DCEE-8FA1C47A18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B475D-431D-48F1-56FC-5DD0D5AF37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/>
              <a:t>יעלה - הרשמה: פיצ'רים</a:t>
            </a:r>
          </a:p>
          <a:p>
            <a:pPr marL="228600" indent="-228600" algn="ctr">
              <a:buAutoNum type="arabicPeriod"/>
            </a:pPr>
            <a:r>
              <a:rPr lang="he-IL" dirty="0"/>
              <a:t>הרשמת עסקים ומשתמשים על פי אימייל ייחודי וסיסמא מאובטחת בת לפחות 6 ספרות</a:t>
            </a:r>
          </a:p>
          <a:p>
            <a:pPr marL="228600" indent="-228600" algn="ctr">
              <a:buAutoNum type="arabicPeriod"/>
            </a:pPr>
            <a:r>
              <a:rPr lang="he-IL" dirty="0" err="1"/>
              <a:t>ולידציות</a:t>
            </a:r>
            <a:r>
              <a:rPr lang="he-IL" dirty="0"/>
              <a:t> קלט למאגר מידע תקף ומסודר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78206-17EA-6060-E841-DEDB5E998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07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A9DB-E651-3412-950F-756B4FBB1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77DD13-E6D0-1AA1-5E9D-8F9F5901D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978A64-3C3D-B92A-9E40-69FF41182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/>
              <a:t>יעלה - פרופיל עסקי ופרופיל משתמש: פיצ'רים</a:t>
            </a:r>
          </a:p>
          <a:p>
            <a:pPr marL="228600" indent="-228600" algn="ctr">
              <a:buAutoNum type="arabicPeriod"/>
            </a:pPr>
            <a:r>
              <a:rPr lang="he-IL" dirty="0"/>
              <a:t>עריכה והתנתקות</a:t>
            </a:r>
          </a:p>
          <a:p>
            <a:pPr marL="228600" indent="-228600" algn="ctr">
              <a:buAutoNum type="arabicPeriod"/>
            </a:pPr>
            <a:r>
              <a:rPr lang="he-IL" dirty="0"/>
              <a:t>בפרופיל עסק יש דירוג שהוא מקבל מהמשתמשים</a:t>
            </a:r>
          </a:p>
          <a:p>
            <a:pPr marL="228600" indent="-228600" algn="ctr">
              <a:buAutoNum type="arabicPeriod"/>
            </a:pPr>
            <a:r>
              <a:rPr lang="he-IL" dirty="0"/>
              <a:t>עסק יכול להוסיף תמונות, שעות פתיחה, תיאור </a:t>
            </a:r>
            <a:r>
              <a:rPr lang="he-IL" dirty="0" err="1"/>
              <a:t>וכו</a:t>
            </a:r>
            <a:r>
              <a:rPr lang="he-IL" dirty="0"/>
              <a:t>...</a:t>
            </a:r>
            <a:endParaRPr lang="en-CA" dirty="0"/>
          </a:p>
          <a:p>
            <a:pPr marL="228600" indent="-228600" algn="ctr">
              <a:buAutoNum type="arabicPeriod"/>
            </a:pPr>
            <a:r>
              <a:rPr lang="he-IL" dirty="0"/>
              <a:t>ניתן להתקשר לעסק ישירות מהאפליקציה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0C8E-7DBC-7F3D-EB2C-C0B8E4FC0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486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1D7D2-9E12-BD10-5884-18A8F57E6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18EB0-026E-7134-A9D7-4399FDE525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540BC-CC7C-B3F4-F97E-1C23E5EE0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 err="1"/>
              <a:t>אבי+מתן</a:t>
            </a:r>
            <a:r>
              <a:rPr lang="he-IL" dirty="0"/>
              <a:t> - חיפוש עסקים: פיצ'רים</a:t>
            </a:r>
          </a:p>
          <a:p>
            <a:pPr marL="228600" indent="-228600" algn="ctr">
              <a:buAutoNum type="arabicPeriod"/>
            </a:pPr>
            <a:r>
              <a:rPr lang="he-IL" dirty="0"/>
              <a:t>חיפוש לפי קטגוריה</a:t>
            </a:r>
          </a:p>
          <a:p>
            <a:pPr marL="228600" indent="-228600" algn="ctr">
              <a:buAutoNum type="arabicPeriod"/>
            </a:pPr>
            <a:r>
              <a:rPr lang="he-IL" dirty="0"/>
              <a:t>חיפוש בגלילה בעמוד על פי פרופיל עסק</a:t>
            </a:r>
          </a:p>
          <a:p>
            <a:pPr marL="228600" indent="-228600" algn="ctr">
              <a:buAutoNum type="arabicPeriod"/>
            </a:pPr>
            <a:r>
              <a:rPr lang="he-IL" dirty="0"/>
              <a:t>חיפוש מתקדם לפי תאריך קרוב] תחום, שם, מיקום</a:t>
            </a:r>
            <a:endParaRPr lang="en-US" dirty="0"/>
          </a:p>
          <a:p>
            <a:pPr marL="228600" indent="-228600" algn="ctr">
              <a:buAutoNum type="arabicPeriod"/>
            </a:pPr>
            <a:r>
              <a:rPr lang="he-IL" dirty="0"/>
              <a:t>זוהר דברי על הנב בר- עיצוב </a:t>
            </a:r>
            <a:r>
              <a:rPr lang="he-IL" dirty="0" err="1"/>
              <a:t>יואיקסי</a:t>
            </a:r>
            <a:r>
              <a:rPr lang="he-IL" dirty="0"/>
              <a:t> ונוח למשתמש השלייה של עמוד אחד והצמדות לתבנית עיצוב מוכרת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4E3CB-ED6F-F788-04C7-88878E7B88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604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480D2-D587-9762-CFE7-9095A525C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52B6B-F835-FDAF-F5FD-83EA94326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F49371-9AB7-0E06-FD7B-396224AED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/>
              <a:t>זהר - קביעת תור: פיצ'רים</a:t>
            </a:r>
          </a:p>
          <a:p>
            <a:pPr marL="228600" indent="-228600" algn="ctr">
              <a:buAutoNum type="arabicPeriod"/>
            </a:pPr>
            <a:r>
              <a:rPr lang="he-IL" dirty="0"/>
              <a:t>בעת הגעה למסך עסק ניתן לקבוע תור בלחיצה על השירות הרצוי </a:t>
            </a:r>
          </a:p>
          <a:p>
            <a:pPr marL="228600" indent="-228600" algn="ctr">
              <a:buAutoNum type="arabicPeriod"/>
            </a:pPr>
            <a:r>
              <a:rPr lang="en-CA" dirty="0"/>
              <a:t> </a:t>
            </a:r>
            <a:r>
              <a:rPr lang="he-IL" dirty="0"/>
              <a:t>השעות ניתנות על פי סוג התור ומשך הזמן שלו שלא יוצרו חורים בלוז של העסק</a:t>
            </a:r>
          </a:p>
          <a:p>
            <a:pPr marL="228600" indent="-228600" algn="ctr">
              <a:buAutoNum type="arabicPeriod"/>
            </a:pP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56A2F-13A8-FCBB-8EA7-062FCE6E5A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82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AC83-D3B4-CD37-0128-0FAC47B4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AB0486-9E3A-E29C-DA7F-A7D382E72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7D851-E190-2CD6-A937-49B1A2F3F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/>
              <a:t>מתן - קביעת תור: פיצ'רים</a:t>
            </a:r>
          </a:p>
          <a:p>
            <a:pPr marL="228600" indent="-228600" algn="ctr">
              <a:buAutoNum type="arabicPeriod"/>
            </a:pPr>
            <a:r>
              <a:rPr lang="he-IL" dirty="0"/>
              <a:t>לאחר קביעת תור נרשמים התורים ברשימה על פי תאריך הקרוב ביותר</a:t>
            </a:r>
          </a:p>
          <a:p>
            <a:pPr marL="228600" indent="-228600" algn="ctr">
              <a:buAutoNum type="arabicPeriod"/>
            </a:pPr>
            <a:r>
              <a:rPr lang="he-IL" dirty="0"/>
              <a:t>ניתן לערוך תור ולנווט לכתובת העסק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5514D-6733-13F7-1F46-33AA90B88B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420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31803-0894-8992-5CCB-2760FB920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9542A7-D3B1-89D5-EE57-3B5A5366E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2FD342-EB4D-4F9D-683F-D12711B7A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/>
              <a:t>אנה - יומן לעסק: פיצ'רים</a:t>
            </a:r>
          </a:p>
          <a:p>
            <a:pPr algn="ctr"/>
            <a:r>
              <a:rPr lang="he-IL" dirty="0"/>
              <a:t>1.יומן ובו כל הפגישות העתידיות על פי לוח שנה מסודרים על פי שעה </a:t>
            </a:r>
          </a:p>
          <a:p>
            <a:pPr algn="ctr"/>
            <a:r>
              <a:rPr lang="he-IL" dirty="0"/>
              <a:t>2. אין צורך בחיפוש בלוח שנה פגישות סמוכות יופיעו ברשימת גלילה במסך עם הפרדת תאריך</a:t>
            </a:r>
          </a:p>
          <a:p>
            <a:pPr algn="ctr"/>
            <a:r>
              <a:rPr lang="he-IL" dirty="0"/>
              <a:t>3. </a:t>
            </a:r>
            <a:r>
              <a:rPr lang="he-IL" dirty="0" err="1"/>
              <a:t>פופאפ</a:t>
            </a:r>
            <a:r>
              <a:rPr lang="he-IL" dirty="0"/>
              <a:t> עם פרטי תור בעת לחיצה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FC8A3-109D-B26E-F18F-BC3D576615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889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797B4-AA5F-C43D-F194-72A5F34D0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AA1CA-E50E-41EF-F5A2-D84E74856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61B8C-0BE8-55AF-C089-2F4ADBE4F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/>
              <a:t>אנה - סטטיסטיקות: פיצ'רים</a:t>
            </a:r>
          </a:p>
          <a:p>
            <a:pPr algn="ctr"/>
            <a:r>
              <a:rPr lang="he-IL" dirty="0"/>
              <a:t>חישוב הכנסות חודשיות ושנתיות מהאפליקציה לבעלי עסקים על פי סוגי השירותים שהם מציעים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2095D-FCCB-EFDE-2A3C-32D4437FB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75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3B6A2-1F96-3BE3-2DEF-6189306F9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F36805-94CC-7EF9-C8AD-92E5995EC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EE3CF9-B05F-D49E-F136-4EEC4C9FB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0A2F8-B50F-B4F1-0FFE-1CD43D3CCE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022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F2846-5B3B-C62E-8A82-A0E6B5FD4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4E6280-2963-D59E-7D5A-AA6CF38B7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BC1D1-FFBD-E12D-E590-FF706F15D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sz="2800" b="1" dirty="0"/>
              <a:t>הדמיה ושאלות</a:t>
            </a: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963C5-4FF7-0A39-CA18-24694AD452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53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u="sng" dirty="0"/>
              <a:t>יעד</a:t>
            </a:r>
            <a:r>
              <a:rPr lang="he-IL" dirty="0"/>
              <a:t> – פיתוח פלטפורמה חדשנית ונוחה לתהליך חיפוש וקביעת תורים, תוך ניהול חדשני של ממשק העסק. זהר</a:t>
            </a:r>
            <a:endParaRPr lang="en-US" dirty="0"/>
          </a:p>
          <a:p>
            <a:pPr algn="r"/>
            <a:r>
              <a:rPr lang="he-IL" u="sng" dirty="0"/>
              <a:t>קהל יעד</a:t>
            </a:r>
            <a:r>
              <a:rPr lang="he-IL" dirty="0"/>
              <a:t> – כל אחד.</a:t>
            </a:r>
          </a:p>
          <a:p>
            <a:pPr algn="r"/>
            <a:r>
              <a:rPr lang="he-IL" u="sng" dirty="0"/>
              <a:t>מטרה האפליקציה היא</a:t>
            </a:r>
            <a:r>
              <a:rPr lang="he-IL" dirty="0"/>
              <a:t> - לאפשר חיפוש ותיאום תורים נוח ויעיל למגוון עסקים בעוד שהעסק נהנה מממשק נוח לניהול התורים והכנסות מהעסק.  </a:t>
            </a:r>
          </a:p>
          <a:p>
            <a:pPr algn="r"/>
            <a:r>
              <a:rPr lang="he-IL" u="sng" dirty="0"/>
              <a:t>תרומה</a:t>
            </a:r>
            <a:r>
              <a:rPr lang="he-IL" dirty="0"/>
              <a:t> – עוזרים לצרכנים לקבוע תורים במהירות ויעילות ללא התערבות אדם וחוסכים לבית העסק זמן בניהול תורי העסק  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29ED2-39DA-479F-B809-A03F63FB92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04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03C51-DCC3-4B64-4AB7-BA65F2FE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65414B-90BB-E13F-3B72-408397D2A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0BCF4-99C7-451E-CC4C-9F97D2F8E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64F5D-E4B1-6AE6-0712-5A01F9AD7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568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/>
              <a:t>דברים שלא עשינו: התרעות לפני תור</a:t>
            </a:r>
            <a:r>
              <a:rPr lang="en-US" dirty="0"/>
              <a:t> </a:t>
            </a:r>
            <a:r>
              <a:rPr lang="he-IL" dirty="0"/>
              <a:t>אנה- </a:t>
            </a:r>
          </a:p>
          <a:p>
            <a:pPr algn="ctr"/>
            <a:r>
              <a:rPr lang="he-IL" dirty="0" err="1"/>
              <a:t>סטטסטיקות</a:t>
            </a:r>
            <a:r>
              <a:rPr lang="he-IL" dirty="0"/>
              <a:t> ללקוח</a:t>
            </a:r>
          </a:p>
          <a:p>
            <a:pPr algn="ctr"/>
            <a:r>
              <a:rPr lang="he-IL" dirty="0"/>
              <a:t>עמידה בעומסים כבדים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29ED2-39DA-479F-B809-A03F63FB92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5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b="1" u="sng" dirty="0"/>
              <a:t>אנה - </a:t>
            </a:r>
            <a:r>
              <a:rPr lang="he-IL" sz="1200" b="1" u="sng" dirty="0" err="1"/>
              <a:t>סקראם</a:t>
            </a:r>
            <a:r>
              <a:rPr lang="he-IL" sz="1200" dirty="0"/>
              <a:t> - מניחה שלא ניתן להבין או להגדיר פיתוח תוכנה מסוימת במלואה מראש, במקום זה, מתמקדת בשיפור היכולת של הצוות לספק תוצרים במהירות ולהגיב לדרישות שעולות בדרך.</a:t>
            </a:r>
            <a:endParaRPr lang="en-US" sz="1200" dirty="0"/>
          </a:p>
          <a:p>
            <a:pPr algn="ctr"/>
            <a:r>
              <a:rPr lang="he-IL" b="1" dirty="0"/>
              <a:t>ניהול תוכנה באמצעות </a:t>
            </a:r>
            <a:r>
              <a:rPr lang="he-IL" b="1" dirty="0" err="1"/>
              <a:t>גיטהאב</a:t>
            </a:r>
            <a:r>
              <a:rPr lang="he-IL" b="1" dirty="0"/>
              <a:t> </a:t>
            </a:r>
            <a:r>
              <a:rPr lang="he-IL" dirty="0"/>
              <a:t>– יצירת פרויקט משותף וחלוקת עבודה משותפת על דפים ותהליכים שונים</a:t>
            </a:r>
            <a:endParaRPr lang="en-CA" dirty="0"/>
          </a:p>
          <a:p>
            <a:pPr algn="ctr"/>
            <a:r>
              <a:rPr lang="he-IL" dirty="0"/>
              <a:t> </a:t>
            </a:r>
            <a:r>
              <a:rPr lang="en-US" dirty="0"/>
              <a:t>SCRUM</a:t>
            </a:r>
            <a:r>
              <a:rPr lang="he-IL" dirty="0"/>
              <a:t>תקשורת טובה הייתה המפתח המרכזי להצלחת הפרויקט ממש כמו ערכי המפתח של ה</a:t>
            </a:r>
          </a:p>
          <a:p>
            <a:pPr marL="0" indent="0" algn="ctr">
              <a:buNone/>
            </a:pPr>
            <a:r>
              <a:rPr lang="he-IL" dirty="0"/>
              <a:t>איך העקרונות מתבטאים אצלנו: </a:t>
            </a:r>
            <a:r>
              <a:rPr lang="he-IL" sz="1200" b="1" dirty="0"/>
              <a:t>משימות שבועיות, דיילי סטנד-אפ </a:t>
            </a:r>
            <a:r>
              <a:rPr lang="he-IL" sz="1200" b="1" dirty="0" err="1"/>
              <a:t>בווצאפ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748EB-0317-C832-21CE-A8DA57B51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089D73-8BB3-ACEB-085C-9B0ED0D99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FABC3-AC10-0FD1-1FE2-0CB0C629C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/>
              <a:t>כדי ליצור מבנה קוד טוב וניתן לתחזוקה אימצנו את הארכיטקטורה של </a:t>
            </a:r>
            <a:r>
              <a:rPr lang="he-IL" sz="1200" dirty="0" err="1"/>
              <a:t>ריאקט</a:t>
            </a:r>
            <a:r>
              <a:rPr lang="he-IL" sz="1200" dirty="0"/>
              <a:t> </a:t>
            </a:r>
            <a:r>
              <a:rPr lang="he-IL" sz="1200" dirty="0" err="1"/>
              <a:t>נייטיב</a:t>
            </a:r>
            <a:r>
              <a:rPr lang="he-IL" sz="1200" dirty="0"/>
              <a:t> : מתן</a:t>
            </a:r>
          </a:p>
          <a:p>
            <a:pPr algn="ctr">
              <a:buFont typeface="+mj-lt"/>
              <a:buNone/>
            </a:pPr>
            <a:r>
              <a:rPr lang="he-IL" b="1" i="0" dirty="0">
                <a:solidFill>
                  <a:srgbClr val="0D0D0D"/>
                </a:solidFill>
                <a:effectLst/>
                <a:latin typeface="Söhne"/>
              </a:rPr>
              <a:t>הלוגיקה:</a:t>
            </a:r>
            <a:endParaRPr lang="he-IL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ctr">
              <a:buFont typeface="+mj-lt"/>
              <a:buNone/>
            </a:pPr>
            <a:r>
              <a:rPr lang="he-IL" b="0" i="0" dirty="0">
                <a:solidFill>
                  <a:srgbClr val="0D0D0D"/>
                </a:solidFill>
                <a:effectLst/>
                <a:latin typeface="Söhne"/>
              </a:rPr>
              <a:t>מיישם לוגיקה עסקית ומצבי האפליקציה באמצעות ג'אווה סקריפט</a:t>
            </a:r>
          </a:p>
          <a:p>
            <a:pPr marL="457200" lvl="1" indent="0" algn="ctr">
              <a:buFont typeface="+mj-lt"/>
              <a:buNone/>
            </a:pPr>
            <a:r>
              <a:rPr lang="he-IL" b="0" i="0" dirty="0">
                <a:solidFill>
                  <a:srgbClr val="0D0D0D"/>
                </a:solidFill>
                <a:effectLst/>
                <a:latin typeface="Söhne"/>
              </a:rPr>
              <a:t>מפחית כפל קוד ומקדם הסתגלות מיידית למצבים</a:t>
            </a:r>
          </a:p>
          <a:p>
            <a:pPr algn="ctr">
              <a:buFont typeface="+mj-lt"/>
              <a:buNone/>
            </a:pPr>
            <a:r>
              <a:rPr lang="he-IL" b="1" i="0" dirty="0">
                <a:solidFill>
                  <a:srgbClr val="0D0D0D"/>
                </a:solidFill>
                <a:effectLst/>
                <a:latin typeface="Söhne"/>
              </a:rPr>
              <a:t>אפליקציה :</a:t>
            </a:r>
            <a:endParaRPr lang="he-IL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457200" lvl="1" indent="0" algn="ctr">
              <a:buFont typeface="+mj-lt"/>
              <a:buNone/>
            </a:pPr>
            <a:r>
              <a:rPr lang="he-IL" b="0" i="0" dirty="0">
                <a:solidFill>
                  <a:srgbClr val="0D0D0D"/>
                </a:solidFill>
                <a:effectLst/>
                <a:latin typeface="Söhne"/>
              </a:rPr>
              <a:t>משתמשת </a:t>
            </a:r>
            <a:r>
              <a:rPr lang="he-IL" b="0" i="0" dirty="0" err="1">
                <a:solidFill>
                  <a:srgbClr val="0D0D0D"/>
                </a:solidFill>
                <a:effectLst/>
                <a:latin typeface="Söhne"/>
              </a:rPr>
              <a:t>בקומפוננטות</a:t>
            </a:r>
            <a:r>
              <a:rPr lang="he-IL" b="0" i="0" dirty="0">
                <a:solidFill>
                  <a:srgbClr val="0D0D0D"/>
                </a:solidFill>
                <a:effectLst/>
                <a:latin typeface="Söhne"/>
              </a:rPr>
              <a:t> נפרדות ורכיבים עיצוביים לממש ממשק נוח ומסתגל.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</a:t>
            </a:r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30B4A-8132-9D77-6435-76908A127F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97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4B26-A3F2-A908-DEEB-E743D189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15421B-0BE3-B9DB-5A63-F7CF088C3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8DC9C-B72E-2316-4445-69234B954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NOSQL  </a:t>
            </a:r>
            <a:r>
              <a:rPr lang="he-IL" dirty="0"/>
              <a:t> אבי - האפליקציה שלנו מתממשקת עם שירות שמירת מידע בענן מבוסס</a:t>
            </a:r>
          </a:p>
          <a:p>
            <a:pPr algn="ctr"/>
            <a:r>
              <a:rPr lang="he-IL" dirty="0"/>
              <a:t>שבו אנחנו שומרים בקולקציות את הנתונים ושמים דגש על פיתוח מאובטח ופרטיות המשתמשים והעסקים על ידי אוטנטיקציות </a:t>
            </a:r>
          </a:p>
          <a:p>
            <a:pPr algn="ctr"/>
            <a:r>
              <a:rPr lang="he-IL" dirty="0"/>
              <a:t>שימוש ב </a:t>
            </a:r>
            <a:r>
              <a:rPr lang="en-US" dirty="0"/>
              <a:t> firebase storage</a:t>
            </a:r>
            <a:r>
              <a:rPr lang="he-IL" dirty="0"/>
              <a:t> </a:t>
            </a:r>
          </a:p>
          <a:p>
            <a:r>
              <a:rPr lang="he-IL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EEEC2-3322-EA18-2980-15CE544EAE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466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C58DF-EF59-ED0C-6447-63BF3877C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6E39D3-82EB-61CF-F1FF-F86428000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00E8E-DA8A-BBF8-A50F-2BB91408C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/>
              <a:t>להסביר בקצרה על המבנה של כל </a:t>
            </a:r>
            <a:r>
              <a:rPr lang="he-IL" dirty="0" err="1"/>
              <a:t>קולקשן</a:t>
            </a:r>
            <a:r>
              <a:rPr lang="he-IL" dirty="0"/>
              <a:t> יש גם </a:t>
            </a:r>
            <a:r>
              <a:rPr lang="he-IL" dirty="0" err="1"/>
              <a:t>קולקשין</a:t>
            </a:r>
            <a:r>
              <a:rPr lang="he-IL" dirty="0"/>
              <a:t> נוסף בביזנס בכל דוקומנט</a:t>
            </a:r>
            <a:r>
              <a:rPr lang="en-CA" dirty="0"/>
              <a:t> </a:t>
            </a:r>
            <a:endParaRPr lang="en-US" dirty="0"/>
          </a:p>
          <a:p>
            <a:pPr algn="ctr"/>
            <a:r>
              <a:rPr lang="he-IL" dirty="0"/>
              <a:t>יעלה 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2B482-DDAB-6E87-5DCB-BA9F3F81BB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050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B6DBB-47C6-3883-6BD9-7C3BB2146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93420-D293-02C5-38B0-4EA74D5B69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99690-A1CE-1D51-9077-4D3437A0D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/>
              <a:t>האפליקציה שלנו משלבת את העיצוב והפונקציונליות איזי, ניהול תורים וניהול הכנסות ומתמקדת באיכות חווית המשתמשים.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/>
              <a:t>הטכנולוגיות בלוגואים </a:t>
            </a:r>
            <a:r>
              <a:rPr lang="he-IL" sz="1200" dirty="0">
                <a:sym typeface="Wingdings" panose="05000000000000000000" pitchFamily="2" charset="2"/>
              </a:rPr>
              <a:t></a:t>
            </a:r>
            <a:r>
              <a:rPr lang="he-IL" sz="1200" dirty="0"/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1200" dirty="0"/>
              <a:t>זהר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44DBE-F1A7-213F-D459-0C9BDD909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57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4652-E0A2-44BC-BF9A-3AC39F9A1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890D1-0EF5-4789-AAD1-8F8FB965C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2A68-EB8D-4FB4-A44E-3FD7C289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D10A-2920-4089-BF61-A23EF50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BF26-6AEA-453A-A056-84511839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09CB-98DD-4E7D-83F9-6744ECC6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4A381-4D6F-4282-8C0E-E67E02AAB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1B113-783F-424C-AF4F-82E169EF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C3965-B169-42D5-83F5-7930B151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C933D-B0F7-4630-B315-83071450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92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A59D32-1BCB-4D1B-BF59-A9E5F6E73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08353-DE13-47C1-9FB2-6E20CFA5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202E-CC82-4338-A1CB-AD8F7FDF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1F3E0-F87C-43F3-AA7B-EF8D99CB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29CA5-0E42-4851-8F2B-516ECC90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20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3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2667-43FF-46C8-9605-F3BED234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5B60-E138-47DA-9BBD-6FBE16FA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45B90-619E-45A4-AB42-B3C0B0C4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FFCE8-CBFE-4A78-BFF5-74BACB31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30F96-7539-4EF3-9D1B-DD8EF18C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1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1C7A-110F-4A9D-9E78-AD683085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32DC7-EA53-4A5C-942B-1F8B3F0C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C813E-00DC-4FB6-A287-7950B24E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2E5C-C823-4AD8-BCE3-1065E48B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44E0E-99B1-4711-AF34-A53410B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0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BBBF-15D1-49FC-A511-5FE88533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538C-DA3A-4F7B-AD90-F14653C10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B34B8-A26A-45A5-BC1E-EF02CF0E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B0635-B989-4442-9203-22A862CC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2666F-5499-4BE1-9599-4930B6D1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EC7BD-7D57-44F9-BDEF-4F38DA50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CBBB-5315-45D4-BF61-26F099C1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5EE24-5306-4321-87D4-0230D737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32815-F074-4391-84BA-D63EA8DB5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2155-9E3F-4DFF-A78B-8C56CABC2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E3EF3-A991-4FF2-8569-325F06C86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AB23F-407F-444D-9F96-B742BE0C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00144-BA72-4A02-BA17-C2E6ABE6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EF456-EB18-4100-9CE5-206E5B6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1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BA81A8-8427-42C4-9E6E-ED379197B2B8}"/>
              </a:ext>
            </a:extLst>
          </p:cNvPr>
          <p:cNvSpPr/>
          <p:nvPr userDrawn="1"/>
        </p:nvSpPr>
        <p:spPr>
          <a:xfrm>
            <a:off x="6235700" y="0"/>
            <a:ext cx="5956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99322-D0AB-44C7-B68E-F9E3C0AA3452}"/>
              </a:ext>
            </a:extLst>
          </p:cNvPr>
          <p:cNvSpPr/>
          <p:nvPr userDrawn="1"/>
        </p:nvSpPr>
        <p:spPr>
          <a:xfrm>
            <a:off x="0" y="0"/>
            <a:ext cx="5956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BDD9E-C173-411F-8978-F4E284A954BB}"/>
              </a:ext>
            </a:extLst>
          </p:cNvPr>
          <p:cNvSpPr/>
          <p:nvPr userDrawn="1"/>
        </p:nvSpPr>
        <p:spPr>
          <a:xfrm>
            <a:off x="188687" y="182789"/>
            <a:ext cx="11814627" cy="6538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37813-2CF6-441F-809E-B375EE2A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473419-2BA8-44AC-AB0F-A12C1E0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AF00F-9D11-455E-8B7E-2B9C64B5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68E1D-CC3A-4BD0-80F7-458BCAA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F6BE6-1FB5-4588-8F14-A58CF75A9AF3}"/>
              </a:ext>
            </a:extLst>
          </p:cNvPr>
          <p:cNvSpPr/>
          <p:nvPr userDrawn="1"/>
        </p:nvSpPr>
        <p:spPr>
          <a:xfrm>
            <a:off x="10160000" y="6286500"/>
            <a:ext cx="1676400" cy="571500"/>
          </a:xfrm>
          <a:prstGeom prst="rect">
            <a:avLst/>
          </a:prstGeom>
          <a:pattFill prst="wdDn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20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AD7B8-2A79-4B15-B8F9-7D2C252C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D3D3E-0564-4F96-98E5-33109CAF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1355-5E85-4B04-866B-4EB218DB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18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0440-6787-4FB6-91F7-986D630D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B314-C197-4CF7-8C4A-A0F666AF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3161F-7401-4CE3-88F9-E3B43A17F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AEB55-2516-4D24-ABCE-0E2FBF67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310D6-21B6-45B8-9A1B-D0108DB6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3178B-92CA-4AA6-8394-8DD1D5C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20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9822-D706-4383-BB13-021207C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9D451-7321-4604-BAAE-CEB91BAD1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6B4F2-80BF-4C4F-8EB8-B3AF4832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FBFA1-C918-4257-967E-A04CD651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E88E6-9E52-4051-9CE3-1DA07A89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13B7B-53A7-4AC0-A7C3-15B16B8E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3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24B0B4-6BDD-4B6C-8DC4-CE6A742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C650-2510-484B-B679-3E8846CA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EA47C-4C58-46CA-9AD3-2A2A5400A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DD2E-AF6E-47DC-890C-D2B624409947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BE471-1F60-4329-9C09-8DFF815D8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A945C-24D5-4E34-899B-D418CD7C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2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6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34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../media/media2.mp4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2.svg"/><Relationship Id="rId9" Type="http://schemas.openxmlformats.org/officeDocument/2006/relationships/image" Target="../media/image26.png"/><Relationship Id="rId1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" name="Rectangle 19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" name="Freeform: Shape 20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8" name="Freeform: Shape 20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31F4F82-25B1-8B62-735A-537F6CFB48E4}"/>
              </a:ext>
            </a:extLst>
          </p:cNvPr>
          <p:cNvSpPr txBox="1"/>
          <p:nvPr/>
        </p:nvSpPr>
        <p:spPr>
          <a:xfrm>
            <a:off x="387210" y="1102474"/>
            <a:ext cx="3855073" cy="4526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Biome (כותרות)"/>
                <a:ea typeface="+mj-ea"/>
                <a:cs typeface="+mj-cs"/>
              </a:rPr>
              <a:t>ToReach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Biome (כותרות)"/>
                <a:ea typeface="+mj-ea"/>
                <a:cs typeface="+mj-cs"/>
              </a:rPr>
              <a:t>Managing Appointments with Ease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Biome (כותרות)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latin typeface="Biome (כותרות)"/>
                <a:ea typeface="+mj-ea"/>
                <a:cs typeface="+mj-cs"/>
              </a:rPr>
              <a:t>Anna Pinchuk 206431082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latin typeface="Biome (כותרות)"/>
                <a:ea typeface="+mj-ea"/>
                <a:cs typeface="+mj-cs"/>
              </a:rPr>
              <a:t>Zohar Simhon 211871868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latin typeface="Biome (כותרות)"/>
                <a:ea typeface="+mj-ea"/>
                <a:cs typeface="+mj-cs"/>
              </a:rPr>
              <a:t>Yeela Citron 209914050</a:t>
            </a:r>
            <a:r>
              <a:rPr lang="he-IL" sz="1400" dirty="0">
                <a:latin typeface="Biome (כותרות)"/>
                <a:ea typeface="+mj-ea"/>
                <a:cs typeface="+mj-cs"/>
              </a:rPr>
              <a:t> </a:t>
            </a:r>
            <a:endParaRPr lang="en-US" sz="1400" dirty="0">
              <a:latin typeface="Biome (כותרות)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latin typeface="Biome (כותרות)"/>
                <a:ea typeface="+mj-ea"/>
                <a:cs typeface="+mj-cs"/>
              </a:rPr>
              <a:t>Abigail Isaacs 212457535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latin typeface="Biome (כותרות)"/>
                <a:ea typeface="+mj-ea"/>
                <a:cs typeface="+mj-cs"/>
              </a:rPr>
              <a:t>Matan Weiss 208722264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6" y="6914539"/>
            <a:ext cx="2094671" cy="35451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5889698"/>
            <a:ext cx="12256655" cy="996571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CB4B1672-6233-0B7A-3441-3C34C17A8401}"/>
              </a:ext>
            </a:extLst>
          </p:cNvPr>
          <p:cNvGrpSpPr/>
          <p:nvPr/>
        </p:nvGrpSpPr>
        <p:grpSpPr>
          <a:xfrm>
            <a:off x="5580427" y="711862"/>
            <a:ext cx="4187284" cy="5854700"/>
            <a:chOff x="5078082" y="858266"/>
            <a:chExt cx="4187284" cy="5854700"/>
          </a:xfrm>
        </p:grpSpPr>
        <p:pic>
          <p:nvPicPr>
            <p:cNvPr id="17" name="תמונה 16" descr="תמונה שמכילה טקסט, צילום מסך, לוגו, עיצוב גרפי&#10;&#10;התיאור נוצר באופן אוטומטי">
              <a:extLst>
                <a:ext uri="{FF2B5EF4-FFF2-40B4-BE49-F238E27FC236}">
                  <a16:creationId xmlns:a16="http://schemas.microsoft.com/office/drawing/2014/main" id="{5547F7E6-2829-9E7A-1896-B29626DF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5310" r="1257" b="19533"/>
            <a:stretch/>
          </p:blipFill>
          <p:spPr>
            <a:xfrm>
              <a:off x="5666386" y="1339150"/>
              <a:ext cx="1946936" cy="3484756"/>
            </a:xfrm>
            <a:prstGeom prst="rect">
              <a:avLst/>
            </a:prstGeom>
          </p:spPr>
        </p:pic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1EE979A0-7003-DFA8-D849-CA6169B88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23" r="723" b="18264"/>
            <a:stretch/>
          </p:blipFill>
          <p:spPr>
            <a:xfrm>
              <a:off x="5078082" y="858266"/>
              <a:ext cx="4187284" cy="58547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CCE1B-175D-8E71-A7C8-40A196BB5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9502B426-962F-2240-2C77-A5FC124F02FD}"/>
              </a:ext>
            </a:extLst>
          </p:cNvPr>
          <p:cNvGrpSpPr/>
          <p:nvPr/>
        </p:nvGrpSpPr>
        <p:grpSpPr>
          <a:xfrm>
            <a:off x="0" y="1959443"/>
            <a:ext cx="12187238" cy="2617193"/>
            <a:chOff x="-1" y="2946995"/>
            <a:chExt cx="12187238" cy="2617193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D6784B75-5072-24F3-6C52-0CDB6CF702D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1" y="3429000"/>
              <a:ext cx="12187237" cy="2135188"/>
            </a:xfrm>
            <a:custGeom>
              <a:avLst/>
              <a:gdLst>
                <a:gd name="T0" fmla="*/ 0 w 7680"/>
                <a:gd name="T1" fmla="*/ 1088 h 1344"/>
                <a:gd name="T2" fmla="*/ 1708 w 7680"/>
                <a:gd name="T3" fmla="*/ 1328 h 1344"/>
                <a:gd name="T4" fmla="*/ 5308 w 7680"/>
                <a:gd name="T5" fmla="*/ 664 h 1344"/>
                <a:gd name="T6" fmla="*/ 7680 w 7680"/>
                <a:gd name="T7" fmla="*/ 1264 h 1344"/>
                <a:gd name="T8" fmla="*/ 7680 w 7680"/>
                <a:gd name="T9" fmla="*/ 376 h 1344"/>
                <a:gd name="T10" fmla="*/ 4532 w 7680"/>
                <a:gd name="T11" fmla="*/ 192 h 1344"/>
                <a:gd name="T12" fmla="*/ 0 w 7680"/>
                <a:gd name="T13" fmla="*/ 80 h 1344"/>
                <a:gd name="T14" fmla="*/ 0 w 7680"/>
                <a:gd name="T15" fmla="*/ 1088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344">
                  <a:moveTo>
                    <a:pt x="0" y="1088"/>
                  </a:moveTo>
                  <a:cubicBezTo>
                    <a:pt x="0" y="1088"/>
                    <a:pt x="532" y="1344"/>
                    <a:pt x="1708" y="1328"/>
                  </a:cubicBezTo>
                  <a:cubicBezTo>
                    <a:pt x="2884" y="1312"/>
                    <a:pt x="4004" y="624"/>
                    <a:pt x="5308" y="664"/>
                  </a:cubicBezTo>
                  <a:cubicBezTo>
                    <a:pt x="6612" y="704"/>
                    <a:pt x="7680" y="1264"/>
                    <a:pt x="7680" y="1264"/>
                  </a:cubicBezTo>
                  <a:cubicBezTo>
                    <a:pt x="7680" y="376"/>
                    <a:pt x="7680" y="376"/>
                    <a:pt x="7680" y="376"/>
                  </a:cubicBezTo>
                  <a:cubicBezTo>
                    <a:pt x="7680" y="376"/>
                    <a:pt x="5676" y="0"/>
                    <a:pt x="4532" y="192"/>
                  </a:cubicBezTo>
                  <a:cubicBezTo>
                    <a:pt x="3388" y="384"/>
                    <a:pt x="732" y="496"/>
                    <a:pt x="0" y="80"/>
                  </a:cubicBezTo>
                  <a:lnTo>
                    <a:pt x="0" y="1088"/>
                  </a:lnTo>
                  <a:close/>
                </a:path>
              </a:pathLst>
            </a:custGeom>
            <a:solidFill>
              <a:srgbClr val="DC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88E124CD-0C28-7AFD-636F-F8B74C02753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0" y="2946995"/>
              <a:ext cx="12187237" cy="2424113"/>
            </a:xfrm>
            <a:custGeom>
              <a:avLst/>
              <a:gdLst>
                <a:gd name="T0" fmla="*/ 0 w 7680"/>
                <a:gd name="T1" fmla="*/ 158 h 1526"/>
                <a:gd name="T2" fmla="*/ 1764 w 7680"/>
                <a:gd name="T3" fmla="*/ 742 h 1526"/>
                <a:gd name="T4" fmla="*/ 3780 w 7680"/>
                <a:gd name="T5" fmla="*/ 622 h 1526"/>
                <a:gd name="T6" fmla="*/ 5678 w 7680"/>
                <a:gd name="T7" fmla="*/ 175 h 1526"/>
                <a:gd name="T8" fmla="*/ 7680 w 7680"/>
                <a:gd name="T9" fmla="*/ 822 h 1526"/>
                <a:gd name="T10" fmla="*/ 7680 w 7680"/>
                <a:gd name="T11" fmla="*/ 1390 h 1526"/>
                <a:gd name="T12" fmla="*/ 6236 w 7680"/>
                <a:gd name="T13" fmla="*/ 1286 h 1526"/>
                <a:gd name="T14" fmla="*/ 3317 w 7680"/>
                <a:gd name="T15" fmla="*/ 578 h 1526"/>
                <a:gd name="T16" fmla="*/ 724 w 7680"/>
                <a:gd name="T17" fmla="*/ 982 h 1526"/>
                <a:gd name="T18" fmla="*/ 0 w 7680"/>
                <a:gd name="T19" fmla="*/ 768 h 1526"/>
                <a:gd name="T20" fmla="*/ 0 w 7680"/>
                <a:gd name="T21" fmla="*/ 15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0" h="1526">
                  <a:moveTo>
                    <a:pt x="0" y="158"/>
                  </a:moveTo>
                  <a:cubicBezTo>
                    <a:pt x="436" y="174"/>
                    <a:pt x="1204" y="438"/>
                    <a:pt x="1764" y="742"/>
                  </a:cubicBezTo>
                  <a:cubicBezTo>
                    <a:pt x="2324" y="1046"/>
                    <a:pt x="3100" y="1070"/>
                    <a:pt x="3780" y="622"/>
                  </a:cubicBezTo>
                  <a:cubicBezTo>
                    <a:pt x="4460" y="174"/>
                    <a:pt x="5089" y="0"/>
                    <a:pt x="5678" y="175"/>
                  </a:cubicBezTo>
                  <a:cubicBezTo>
                    <a:pt x="6268" y="350"/>
                    <a:pt x="7076" y="910"/>
                    <a:pt x="7680" y="822"/>
                  </a:cubicBezTo>
                  <a:cubicBezTo>
                    <a:pt x="7680" y="1390"/>
                    <a:pt x="7680" y="1390"/>
                    <a:pt x="7680" y="1390"/>
                  </a:cubicBezTo>
                  <a:cubicBezTo>
                    <a:pt x="7680" y="1390"/>
                    <a:pt x="7036" y="1526"/>
                    <a:pt x="6236" y="1286"/>
                  </a:cubicBezTo>
                  <a:cubicBezTo>
                    <a:pt x="5436" y="1046"/>
                    <a:pt x="4246" y="542"/>
                    <a:pt x="3317" y="578"/>
                  </a:cubicBezTo>
                  <a:cubicBezTo>
                    <a:pt x="2388" y="614"/>
                    <a:pt x="1260" y="1006"/>
                    <a:pt x="724" y="982"/>
                  </a:cubicBezTo>
                  <a:cubicBezTo>
                    <a:pt x="188" y="958"/>
                    <a:pt x="0" y="768"/>
                    <a:pt x="0" y="76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3AD7F84B-DD8C-46F9-6E7C-AA4331C34847}"/>
              </a:ext>
            </a:extLst>
          </p:cNvPr>
          <p:cNvGrpSpPr/>
          <p:nvPr/>
        </p:nvGrpSpPr>
        <p:grpSpPr>
          <a:xfrm>
            <a:off x="536685" y="1101337"/>
            <a:ext cx="2202243" cy="4345423"/>
            <a:chOff x="536685" y="1101337"/>
            <a:chExt cx="2202243" cy="4345423"/>
          </a:xfrm>
        </p:grpSpPr>
        <p:pic>
          <p:nvPicPr>
            <p:cNvPr id="17" name="Picture 9">
              <a:extLst>
                <a:ext uri="{FF2B5EF4-FFF2-40B4-BE49-F238E27FC236}">
                  <a16:creationId xmlns:a16="http://schemas.microsoft.com/office/drawing/2014/main" id="{1A6E1D44-9157-6533-6C70-13C7A9A2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685" y="1101337"/>
              <a:ext cx="2202243" cy="4345423"/>
            </a:xfrm>
            <a:prstGeom prst="rect">
              <a:avLst/>
            </a:prstGeom>
          </p:spPr>
        </p:pic>
        <p:pic>
          <p:nvPicPr>
            <p:cNvPr id="21" name="תמונה 20" descr="תמונה שמכילה טקסט, צילום מסך, לוגו, מערכת הפעלה&#10;&#10;התיאור נוצר באופן אוטומטי">
              <a:extLst>
                <a:ext uri="{FF2B5EF4-FFF2-40B4-BE49-F238E27FC236}">
                  <a16:creationId xmlns:a16="http://schemas.microsoft.com/office/drawing/2014/main" id="{0B2F2BE8-2638-39D7-1E50-DEA567CCD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2" b="12315"/>
            <a:stretch/>
          </p:blipFill>
          <p:spPr>
            <a:xfrm>
              <a:off x="713231" y="1638308"/>
              <a:ext cx="1815387" cy="3180580"/>
            </a:xfrm>
            <a:prstGeom prst="rect">
              <a:avLst/>
            </a:prstGeom>
          </p:spPr>
        </p:pic>
      </p:grpSp>
      <p:sp>
        <p:nvSpPr>
          <p:cNvPr id="4" name="Rounded Rectangle 18">
            <a:extLst>
              <a:ext uri="{FF2B5EF4-FFF2-40B4-BE49-F238E27FC236}">
                <a16:creationId xmlns:a16="http://schemas.microsoft.com/office/drawing/2014/main" id="{1A3C8EA0-DC2C-DA74-5D46-FC1C6B8DECBC}"/>
              </a:ext>
            </a:extLst>
          </p:cNvPr>
          <p:cNvSpPr/>
          <p:nvPr/>
        </p:nvSpPr>
        <p:spPr>
          <a:xfrm>
            <a:off x="2622333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iPhone</a:t>
            </a:r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A7EAE39F-D795-7590-84DC-6A77CEAB224E}"/>
              </a:ext>
            </a:extLst>
          </p:cNvPr>
          <p:cNvSpPr/>
          <p:nvPr/>
        </p:nvSpPr>
        <p:spPr>
          <a:xfrm>
            <a:off x="8952024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Android</a:t>
            </a: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F5048D3B-2574-8996-3F2C-D81CD85C08D6}"/>
              </a:ext>
            </a:extLst>
          </p:cNvPr>
          <p:cNvGrpSpPr/>
          <p:nvPr/>
        </p:nvGrpSpPr>
        <p:grpSpPr>
          <a:xfrm>
            <a:off x="2190119" y="441511"/>
            <a:ext cx="2455101" cy="4825433"/>
            <a:chOff x="112244" y="1358602"/>
            <a:chExt cx="2455101" cy="4844356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202F5EDF-B830-5DA5-EB98-8A2AF8F5F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44" y="1358602"/>
              <a:ext cx="2455101" cy="4844356"/>
            </a:xfrm>
            <a:prstGeom prst="rect">
              <a:avLst/>
            </a:prstGeom>
          </p:spPr>
        </p:pic>
        <p:pic>
          <p:nvPicPr>
            <p:cNvPr id="10" name="תמונה 9" descr="תמונה שמכילה טקסט, צילום מסך, לוגו, עיצוב גרפי&#10;&#10;התיאור נוצר באופן אוטומטי">
              <a:extLst>
                <a:ext uri="{FF2B5EF4-FFF2-40B4-BE49-F238E27FC236}">
                  <a16:creationId xmlns:a16="http://schemas.microsoft.com/office/drawing/2014/main" id="{DBE7862B-F719-5525-453F-E6619929DB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" t="5310" r="1257" b="19533"/>
            <a:stretch/>
          </p:blipFill>
          <p:spPr>
            <a:xfrm>
              <a:off x="299565" y="1959443"/>
              <a:ext cx="2039111" cy="3542122"/>
            </a:xfrm>
            <a:prstGeom prst="rect">
              <a:avLst/>
            </a:prstGeom>
          </p:spPr>
        </p:pic>
      </p:grpSp>
      <p:pic>
        <p:nvPicPr>
          <p:cNvPr id="30" name="Picture 10">
            <a:extLst>
              <a:ext uri="{FF2B5EF4-FFF2-40B4-BE49-F238E27FC236}">
                <a16:creationId xmlns:a16="http://schemas.microsoft.com/office/drawing/2014/main" id="{CE3828A7-049A-053D-C9BD-ACF60AA63D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27" y="787737"/>
            <a:ext cx="2439876" cy="4569445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C752ACD-9AF9-4C6F-7FD6-5F28D5D327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05" y="697499"/>
            <a:ext cx="2439876" cy="4569445"/>
          </a:xfrm>
          <a:prstGeom prst="rect">
            <a:avLst/>
          </a:prstGeom>
        </p:spPr>
      </p:pic>
      <p:pic>
        <p:nvPicPr>
          <p:cNvPr id="8" name="תמונה 7" descr="תמונה שמכילה טקסט, צילום מסך, לוגו, מערכת הפעלה&#10;&#10;התיאור נוצר באופן אוטומטי">
            <a:extLst>
              <a:ext uri="{FF2B5EF4-FFF2-40B4-BE49-F238E27FC236}">
                <a16:creationId xmlns:a16="http://schemas.microsoft.com/office/drawing/2014/main" id="{3283C083-2CD9-F70F-9137-1FB35FB6BF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2" b="6438"/>
          <a:stretch/>
        </p:blipFill>
        <p:spPr>
          <a:xfrm>
            <a:off x="6621133" y="1185797"/>
            <a:ext cx="1906292" cy="3701888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1CDF0B01-3661-E7D2-B493-B7F2136DF9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0131" y="1101337"/>
            <a:ext cx="2187544" cy="37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8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EE534-9F29-3B57-3E21-F85D834E3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F4DDF3FF-0605-A912-7586-FDC906856B1E}"/>
              </a:ext>
            </a:extLst>
          </p:cNvPr>
          <p:cNvGrpSpPr/>
          <p:nvPr/>
        </p:nvGrpSpPr>
        <p:grpSpPr>
          <a:xfrm>
            <a:off x="0" y="1959443"/>
            <a:ext cx="12187238" cy="2617193"/>
            <a:chOff x="-1" y="2946995"/>
            <a:chExt cx="12187238" cy="2617193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996B3C20-3D8D-E06D-75E3-C5C3009F2A0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1" y="3429000"/>
              <a:ext cx="12187237" cy="2135188"/>
            </a:xfrm>
            <a:custGeom>
              <a:avLst/>
              <a:gdLst>
                <a:gd name="T0" fmla="*/ 0 w 7680"/>
                <a:gd name="T1" fmla="*/ 1088 h 1344"/>
                <a:gd name="T2" fmla="*/ 1708 w 7680"/>
                <a:gd name="T3" fmla="*/ 1328 h 1344"/>
                <a:gd name="T4" fmla="*/ 5308 w 7680"/>
                <a:gd name="T5" fmla="*/ 664 h 1344"/>
                <a:gd name="T6" fmla="*/ 7680 w 7680"/>
                <a:gd name="T7" fmla="*/ 1264 h 1344"/>
                <a:gd name="T8" fmla="*/ 7680 w 7680"/>
                <a:gd name="T9" fmla="*/ 376 h 1344"/>
                <a:gd name="T10" fmla="*/ 4532 w 7680"/>
                <a:gd name="T11" fmla="*/ 192 h 1344"/>
                <a:gd name="T12" fmla="*/ 0 w 7680"/>
                <a:gd name="T13" fmla="*/ 80 h 1344"/>
                <a:gd name="T14" fmla="*/ 0 w 7680"/>
                <a:gd name="T15" fmla="*/ 1088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344">
                  <a:moveTo>
                    <a:pt x="0" y="1088"/>
                  </a:moveTo>
                  <a:cubicBezTo>
                    <a:pt x="0" y="1088"/>
                    <a:pt x="532" y="1344"/>
                    <a:pt x="1708" y="1328"/>
                  </a:cubicBezTo>
                  <a:cubicBezTo>
                    <a:pt x="2884" y="1312"/>
                    <a:pt x="4004" y="624"/>
                    <a:pt x="5308" y="664"/>
                  </a:cubicBezTo>
                  <a:cubicBezTo>
                    <a:pt x="6612" y="704"/>
                    <a:pt x="7680" y="1264"/>
                    <a:pt x="7680" y="1264"/>
                  </a:cubicBezTo>
                  <a:cubicBezTo>
                    <a:pt x="7680" y="376"/>
                    <a:pt x="7680" y="376"/>
                    <a:pt x="7680" y="376"/>
                  </a:cubicBezTo>
                  <a:cubicBezTo>
                    <a:pt x="7680" y="376"/>
                    <a:pt x="5676" y="0"/>
                    <a:pt x="4532" y="192"/>
                  </a:cubicBezTo>
                  <a:cubicBezTo>
                    <a:pt x="3388" y="384"/>
                    <a:pt x="732" y="496"/>
                    <a:pt x="0" y="80"/>
                  </a:cubicBezTo>
                  <a:lnTo>
                    <a:pt x="0" y="1088"/>
                  </a:lnTo>
                  <a:close/>
                </a:path>
              </a:pathLst>
            </a:custGeom>
            <a:solidFill>
              <a:srgbClr val="DC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50267DC0-4CF5-0386-9E6E-9DE9A816C47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0" y="2946995"/>
              <a:ext cx="12187237" cy="2424113"/>
            </a:xfrm>
            <a:custGeom>
              <a:avLst/>
              <a:gdLst>
                <a:gd name="T0" fmla="*/ 0 w 7680"/>
                <a:gd name="T1" fmla="*/ 158 h 1526"/>
                <a:gd name="T2" fmla="*/ 1764 w 7680"/>
                <a:gd name="T3" fmla="*/ 742 h 1526"/>
                <a:gd name="T4" fmla="*/ 3780 w 7680"/>
                <a:gd name="T5" fmla="*/ 622 h 1526"/>
                <a:gd name="T6" fmla="*/ 5678 w 7680"/>
                <a:gd name="T7" fmla="*/ 175 h 1526"/>
                <a:gd name="T8" fmla="*/ 7680 w 7680"/>
                <a:gd name="T9" fmla="*/ 822 h 1526"/>
                <a:gd name="T10" fmla="*/ 7680 w 7680"/>
                <a:gd name="T11" fmla="*/ 1390 h 1526"/>
                <a:gd name="T12" fmla="*/ 6236 w 7680"/>
                <a:gd name="T13" fmla="*/ 1286 h 1526"/>
                <a:gd name="T14" fmla="*/ 3317 w 7680"/>
                <a:gd name="T15" fmla="*/ 578 h 1526"/>
                <a:gd name="T16" fmla="*/ 724 w 7680"/>
                <a:gd name="T17" fmla="*/ 982 h 1526"/>
                <a:gd name="T18" fmla="*/ 0 w 7680"/>
                <a:gd name="T19" fmla="*/ 768 h 1526"/>
                <a:gd name="T20" fmla="*/ 0 w 7680"/>
                <a:gd name="T21" fmla="*/ 15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0" h="1526">
                  <a:moveTo>
                    <a:pt x="0" y="158"/>
                  </a:moveTo>
                  <a:cubicBezTo>
                    <a:pt x="436" y="174"/>
                    <a:pt x="1204" y="438"/>
                    <a:pt x="1764" y="742"/>
                  </a:cubicBezTo>
                  <a:cubicBezTo>
                    <a:pt x="2324" y="1046"/>
                    <a:pt x="3100" y="1070"/>
                    <a:pt x="3780" y="622"/>
                  </a:cubicBezTo>
                  <a:cubicBezTo>
                    <a:pt x="4460" y="174"/>
                    <a:pt x="5089" y="0"/>
                    <a:pt x="5678" y="175"/>
                  </a:cubicBezTo>
                  <a:cubicBezTo>
                    <a:pt x="6268" y="350"/>
                    <a:pt x="7076" y="910"/>
                    <a:pt x="7680" y="822"/>
                  </a:cubicBezTo>
                  <a:cubicBezTo>
                    <a:pt x="7680" y="1390"/>
                    <a:pt x="7680" y="1390"/>
                    <a:pt x="7680" y="1390"/>
                  </a:cubicBezTo>
                  <a:cubicBezTo>
                    <a:pt x="7680" y="1390"/>
                    <a:pt x="7036" y="1526"/>
                    <a:pt x="6236" y="1286"/>
                  </a:cubicBezTo>
                  <a:cubicBezTo>
                    <a:pt x="5436" y="1046"/>
                    <a:pt x="4246" y="542"/>
                    <a:pt x="3317" y="578"/>
                  </a:cubicBezTo>
                  <a:cubicBezTo>
                    <a:pt x="2388" y="614"/>
                    <a:pt x="1260" y="1006"/>
                    <a:pt x="724" y="982"/>
                  </a:cubicBezTo>
                  <a:cubicBezTo>
                    <a:pt x="188" y="958"/>
                    <a:pt x="0" y="768"/>
                    <a:pt x="0" y="76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30" name="Picture 10">
            <a:extLst>
              <a:ext uri="{FF2B5EF4-FFF2-40B4-BE49-F238E27FC236}">
                <a16:creationId xmlns:a16="http://schemas.microsoft.com/office/drawing/2014/main" id="{83E87387-D3C2-1929-6113-BC75B6BC68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27" y="787737"/>
            <a:ext cx="2439876" cy="4569445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BCF10C51-E500-EC7B-43AC-0A57F65DC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32" y="1181367"/>
            <a:ext cx="2037436" cy="3706319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CF5C6525-80E5-F4B3-AB52-7A4D5E8A6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5" y="1101337"/>
            <a:ext cx="2202243" cy="4345423"/>
          </a:xfrm>
          <a:prstGeom prst="rect">
            <a:avLst/>
          </a:prstGeom>
        </p:spPr>
      </p:pic>
      <p:sp>
        <p:nvSpPr>
          <p:cNvPr id="4" name="Rounded Rectangle 18">
            <a:extLst>
              <a:ext uri="{FF2B5EF4-FFF2-40B4-BE49-F238E27FC236}">
                <a16:creationId xmlns:a16="http://schemas.microsoft.com/office/drawing/2014/main" id="{A1869282-3B99-C74B-E7D5-3489F88AF84E}"/>
              </a:ext>
            </a:extLst>
          </p:cNvPr>
          <p:cNvSpPr/>
          <p:nvPr/>
        </p:nvSpPr>
        <p:spPr>
          <a:xfrm>
            <a:off x="2622333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iPhone</a:t>
            </a:r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D71B210D-E544-12E3-B6A4-27613BC2CA1E}"/>
              </a:ext>
            </a:extLst>
          </p:cNvPr>
          <p:cNvSpPr/>
          <p:nvPr/>
        </p:nvSpPr>
        <p:spPr>
          <a:xfrm>
            <a:off x="8952024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Android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1B72F15-DF3B-A77E-7592-23F94BE230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24" y="518344"/>
            <a:ext cx="2439876" cy="4569445"/>
          </a:xfrm>
          <a:prstGeom prst="rect">
            <a:avLst/>
          </a:prstGeom>
        </p:spPr>
      </p:pic>
      <p:pic>
        <p:nvPicPr>
          <p:cNvPr id="11" name="תמונה 10" descr="תמונה שמכילה טקסט, צילום מסך, לוגו, עיצוב&#10;&#10;התיאור נוצר באופן אוטומטי">
            <a:extLst>
              <a:ext uri="{FF2B5EF4-FFF2-40B4-BE49-F238E27FC236}">
                <a16:creationId xmlns:a16="http://schemas.microsoft.com/office/drawing/2014/main" id="{C554BE5C-E45B-4181-8046-96AFBB4A18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8" b="3846"/>
          <a:stretch/>
        </p:blipFill>
        <p:spPr>
          <a:xfrm>
            <a:off x="722377" y="1617766"/>
            <a:ext cx="1764791" cy="3210266"/>
          </a:xfrm>
          <a:prstGeom prst="rect">
            <a:avLst/>
          </a:prstGeom>
        </p:spPr>
      </p:pic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B7C4D4CE-9D9D-8091-2360-3F20FAB29612}"/>
              </a:ext>
            </a:extLst>
          </p:cNvPr>
          <p:cNvGrpSpPr/>
          <p:nvPr/>
        </p:nvGrpSpPr>
        <p:grpSpPr>
          <a:xfrm>
            <a:off x="2190119" y="441511"/>
            <a:ext cx="2455101" cy="4825433"/>
            <a:chOff x="2190119" y="441511"/>
            <a:chExt cx="2455101" cy="4825433"/>
          </a:xfrm>
        </p:grpSpPr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C6FB145E-E79F-D044-F18D-D475CD4C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119" y="441511"/>
              <a:ext cx="2455101" cy="4825433"/>
            </a:xfrm>
            <a:prstGeom prst="rect">
              <a:avLst/>
            </a:prstGeom>
          </p:spPr>
        </p:pic>
        <p:pic>
          <p:nvPicPr>
            <p:cNvPr id="8" name="תמונה 7" descr="תמונה שמכילה טקסט, צילום מסך, לוגו, דף אינטרנט&#10;&#10;התיאור נוצר באופן אוטומטי">
              <a:extLst>
                <a:ext uri="{FF2B5EF4-FFF2-40B4-BE49-F238E27FC236}">
                  <a16:creationId xmlns:a16="http://schemas.microsoft.com/office/drawing/2014/main" id="{8EEAACD2-F14D-9C3A-5C59-D11241F4D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4840" r="9" b="2267"/>
            <a:stretch/>
          </p:blipFill>
          <p:spPr>
            <a:xfrm>
              <a:off x="2377440" y="1022240"/>
              <a:ext cx="2043118" cy="3561652"/>
            </a:xfrm>
            <a:prstGeom prst="rect">
              <a:avLst/>
            </a:prstGeom>
          </p:spPr>
        </p:pic>
      </p:grpSp>
      <p:pic>
        <p:nvPicPr>
          <p:cNvPr id="9" name="תמונה 8">
            <a:extLst>
              <a:ext uri="{FF2B5EF4-FFF2-40B4-BE49-F238E27FC236}">
                <a16:creationId xmlns:a16="http://schemas.microsoft.com/office/drawing/2014/main" id="{79F092A8-823D-DA79-62A9-C4AECBC18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8569" y="951608"/>
            <a:ext cx="2216259" cy="368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0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B1BD-4148-61AA-2415-B9177B8EE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348D2BEC-C71A-1DBF-C0B0-D5704C81AE13}"/>
              </a:ext>
            </a:extLst>
          </p:cNvPr>
          <p:cNvGrpSpPr/>
          <p:nvPr/>
        </p:nvGrpSpPr>
        <p:grpSpPr>
          <a:xfrm>
            <a:off x="0" y="1959443"/>
            <a:ext cx="12187238" cy="2617193"/>
            <a:chOff x="-1" y="2946995"/>
            <a:chExt cx="12187238" cy="2617193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5E23244-BF11-0CFE-462C-3F8588ADEB5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1" y="3429000"/>
              <a:ext cx="12187237" cy="2135188"/>
            </a:xfrm>
            <a:custGeom>
              <a:avLst/>
              <a:gdLst>
                <a:gd name="T0" fmla="*/ 0 w 7680"/>
                <a:gd name="T1" fmla="*/ 1088 h 1344"/>
                <a:gd name="T2" fmla="*/ 1708 w 7680"/>
                <a:gd name="T3" fmla="*/ 1328 h 1344"/>
                <a:gd name="T4" fmla="*/ 5308 w 7680"/>
                <a:gd name="T5" fmla="*/ 664 h 1344"/>
                <a:gd name="T6" fmla="*/ 7680 w 7680"/>
                <a:gd name="T7" fmla="*/ 1264 h 1344"/>
                <a:gd name="T8" fmla="*/ 7680 w 7680"/>
                <a:gd name="T9" fmla="*/ 376 h 1344"/>
                <a:gd name="T10" fmla="*/ 4532 w 7680"/>
                <a:gd name="T11" fmla="*/ 192 h 1344"/>
                <a:gd name="T12" fmla="*/ 0 w 7680"/>
                <a:gd name="T13" fmla="*/ 80 h 1344"/>
                <a:gd name="T14" fmla="*/ 0 w 7680"/>
                <a:gd name="T15" fmla="*/ 1088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344">
                  <a:moveTo>
                    <a:pt x="0" y="1088"/>
                  </a:moveTo>
                  <a:cubicBezTo>
                    <a:pt x="0" y="1088"/>
                    <a:pt x="532" y="1344"/>
                    <a:pt x="1708" y="1328"/>
                  </a:cubicBezTo>
                  <a:cubicBezTo>
                    <a:pt x="2884" y="1312"/>
                    <a:pt x="4004" y="624"/>
                    <a:pt x="5308" y="664"/>
                  </a:cubicBezTo>
                  <a:cubicBezTo>
                    <a:pt x="6612" y="704"/>
                    <a:pt x="7680" y="1264"/>
                    <a:pt x="7680" y="1264"/>
                  </a:cubicBezTo>
                  <a:cubicBezTo>
                    <a:pt x="7680" y="376"/>
                    <a:pt x="7680" y="376"/>
                    <a:pt x="7680" y="376"/>
                  </a:cubicBezTo>
                  <a:cubicBezTo>
                    <a:pt x="7680" y="376"/>
                    <a:pt x="5676" y="0"/>
                    <a:pt x="4532" y="192"/>
                  </a:cubicBezTo>
                  <a:cubicBezTo>
                    <a:pt x="3388" y="384"/>
                    <a:pt x="732" y="496"/>
                    <a:pt x="0" y="80"/>
                  </a:cubicBezTo>
                  <a:lnTo>
                    <a:pt x="0" y="1088"/>
                  </a:lnTo>
                  <a:close/>
                </a:path>
              </a:pathLst>
            </a:custGeom>
            <a:solidFill>
              <a:srgbClr val="DC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BBB59B8B-A1F2-BEBB-1C94-6F78A3C3667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0" y="2946995"/>
              <a:ext cx="12187237" cy="2424113"/>
            </a:xfrm>
            <a:custGeom>
              <a:avLst/>
              <a:gdLst>
                <a:gd name="T0" fmla="*/ 0 w 7680"/>
                <a:gd name="T1" fmla="*/ 158 h 1526"/>
                <a:gd name="T2" fmla="*/ 1764 w 7680"/>
                <a:gd name="T3" fmla="*/ 742 h 1526"/>
                <a:gd name="T4" fmla="*/ 3780 w 7680"/>
                <a:gd name="T5" fmla="*/ 622 h 1526"/>
                <a:gd name="T6" fmla="*/ 5678 w 7680"/>
                <a:gd name="T7" fmla="*/ 175 h 1526"/>
                <a:gd name="T8" fmla="*/ 7680 w 7680"/>
                <a:gd name="T9" fmla="*/ 822 h 1526"/>
                <a:gd name="T10" fmla="*/ 7680 w 7680"/>
                <a:gd name="T11" fmla="*/ 1390 h 1526"/>
                <a:gd name="T12" fmla="*/ 6236 w 7680"/>
                <a:gd name="T13" fmla="*/ 1286 h 1526"/>
                <a:gd name="T14" fmla="*/ 3317 w 7680"/>
                <a:gd name="T15" fmla="*/ 578 h 1526"/>
                <a:gd name="T16" fmla="*/ 724 w 7680"/>
                <a:gd name="T17" fmla="*/ 982 h 1526"/>
                <a:gd name="T18" fmla="*/ 0 w 7680"/>
                <a:gd name="T19" fmla="*/ 768 h 1526"/>
                <a:gd name="T20" fmla="*/ 0 w 7680"/>
                <a:gd name="T21" fmla="*/ 15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0" h="1526">
                  <a:moveTo>
                    <a:pt x="0" y="158"/>
                  </a:moveTo>
                  <a:cubicBezTo>
                    <a:pt x="436" y="174"/>
                    <a:pt x="1204" y="438"/>
                    <a:pt x="1764" y="742"/>
                  </a:cubicBezTo>
                  <a:cubicBezTo>
                    <a:pt x="2324" y="1046"/>
                    <a:pt x="3100" y="1070"/>
                    <a:pt x="3780" y="622"/>
                  </a:cubicBezTo>
                  <a:cubicBezTo>
                    <a:pt x="4460" y="174"/>
                    <a:pt x="5089" y="0"/>
                    <a:pt x="5678" y="175"/>
                  </a:cubicBezTo>
                  <a:cubicBezTo>
                    <a:pt x="6268" y="350"/>
                    <a:pt x="7076" y="910"/>
                    <a:pt x="7680" y="822"/>
                  </a:cubicBezTo>
                  <a:cubicBezTo>
                    <a:pt x="7680" y="1390"/>
                    <a:pt x="7680" y="1390"/>
                    <a:pt x="7680" y="1390"/>
                  </a:cubicBezTo>
                  <a:cubicBezTo>
                    <a:pt x="7680" y="1390"/>
                    <a:pt x="7036" y="1526"/>
                    <a:pt x="6236" y="1286"/>
                  </a:cubicBezTo>
                  <a:cubicBezTo>
                    <a:pt x="5436" y="1046"/>
                    <a:pt x="4246" y="542"/>
                    <a:pt x="3317" y="578"/>
                  </a:cubicBezTo>
                  <a:cubicBezTo>
                    <a:pt x="2388" y="614"/>
                    <a:pt x="1260" y="1006"/>
                    <a:pt x="724" y="982"/>
                  </a:cubicBezTo>
                  <a:cubicBezTo>
                    <a:pt x="188" y="958"/>
                    <a:pt x="0" y="768"/>
                    <a:pt x="0" y="76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7" name="Picture 9">
            <a:extLst>
              <a:ext uri="{FF2B5EF4-FFF2-40B4-BE49-F238E27FC236}">
                <a16:creationId xmlns:a16="http://schemas.microsoft.com/office/drawing/2014/main" id="{6A9EAF04-1860-2DD4-238B-45919BF90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5" y="1101337"/>
            <a:ext cx="2202243" cy="4345423"/>
          </a:xfrm>
          <a:prstGeom prst="rect">
            <a:avLst/>
          </a:prstGeom>
        </p:spPr>
      </p:pic>
      <p:sp>
        <p:nvSpPr>
          <p:cNvPr id="4" name="Rounded Rectangle 18">
            <a:extLst>
              <a:ext uri="{FF2B5EF4-FFF2-40B4-BE49-F238E27FC236}">
                <a16:creationId xmlns:a16="http://schemas.microsoft.com/office/drawing/2014/main" id="{D8C9C5D5-3CAC-EED1-9754-B27D00B05D6E}"/>
              </a:ext>
            </a:extLst>
          </p:cNvPr>
          <p:cNvSpPr/>
          <p:nvPr/>
        </p:nvSpPr>
        <p:spPr>
          <a:xfrm>
            <a:off x="2622333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iPhone</a:t>
            </a:r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6996946F-B58F-DE89-A490-0F6FB73D48C6}"/>
              </a:ext>
            </a:extLst>
          </p:cNvPr>
          <p:cNvSpPr/>
          <p:nvPr/>
        </p:nvSpPr>
        <p:spPr>
          <a:xfrm>
            <a:off x="8952024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Android</a:t>
            </a:r>
          </a:p>
        </p:txBody>
      </p:sp>
      <p:pic>
        <p:nvPicPr>
          <p:cNvPr id="30" name="Picture 10">
            <a:extLst>
              <a:ext uri="{FF2B5EF4-FFF2-40B4-BE49-F238E27FC236}">
                <a16:creationId xmlns:a16="http://schemas.microsoft.com/office/drawing/2014/main" id="{B52C09E9-743E-3439-F4BA-4EB8F8A3DA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27" y="787737"/>
            <a:ext cx="2439876" cy="4569445"/>
          </a:xfrm>
          <a:prstGeom prst="rect">
            <a:avLst/>
          </a:prstGeom>
        </p:spPr>
      </p:pic>
      <p:pic>
        <p:nvPicPr>
          <p:cNvPr id="11" name="תמונה 10" descr="תמונה שמכילה טקסט, צילום מסך, תוכנה, מערכת הפעלה&#10;&#10;התיאור נוצר באופן אוטומטי">
            <a:extLst>
              <a:ext uri="{FF2B5EF4-FFF2-40B4-BE49-F238E27FC236}">
                <a16:creationId xmlns:a16="http://schemas.microsoft.com/office/drawing/2014/main" id="{D14D0467-2590-2F1D-A877-8256D253A6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3"/>
          <a:stretch/>
        </p:blipFill>
        <p:spPr>
          <a:xfrm>
            <a:off x="710197" y="1655065"/>
            <a:ext cx="1673352" cy="3172968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6CDD09A5-2777-84C0-B5DA-998CE9F2C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19" y="441511"/>
            <a:ext cx="2455101" cy="4825433"/>
          </a:xfrm>
          <a:prstGeom prst="rect">
            <a:avLst/>
          </a:prstGeom>
        </p:spPr>
      </p:pic>
      <p:pic>
        <p:nvPicPr>
          <p:cNvPr id="16" name="תמונה 15" descr="תמונה שמכילה טקסט, צילום מסך, אתר, דף אינטרנט&#10;&#10;התיאור נוצר באופן אוטומטי">
            <a:extLst>
              <a:ext uri="{FF2B5EF4-FFF2-40B4-BE49-F238E27FC236}">
                <a16:creationId xmlns:a16="http://schemas.microsoft.com/office/drawing/2014/main" id="{6AD9621A-E02B-3629-5530-041EE6F960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8"/>
          <a:stretch/>
        </p:blipFill>
        <p:spPr>
          <a:xfrm>
            <a:off x="2383549" y="1033273"/>
            <a:ext cx="2028997" cy="354336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637D1F39-E988-593B-20FD-9CD760A2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133" y="1208315"/>
            <a:ext cx="2007778" cy="3701142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E8340906-FA33-20DD-2CF0-10FA3DEF8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24" y="518344"/>
            <a:ext cx="2439876" cy="4569445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B544E01D-D3A6-96A3-E803-EFECD09A8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8911" y="943559"/>
            <a:ext cx="2215683" cy="37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D88F8-6626-A8A1-16FA-18EA688DC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AE5AA274-3523-5B32-742E-82789EE3C408}"/>
              </a:ext>
            </a:extLst>
          </p:cNvPr>
          <p:cNvGrpSpPr/>
          <p:nvPr/>
        </p:nvGrpSpPr>
        <p:grpSpPr>
          <a:xfrm>
            <a:off x="0" y="1959443"/>
            <a:ext cx="12187238" cy="2617193"/>
            <a:chOff x="-1" y="2946995"/>
            <a:chExt cx="12187238" cy="2617193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42FCC064-18CC-FE29-40A3-95A3CFBBCD1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1" y="3429000"/>
              <a:ext cx="12187237" cy="2135188"/>
            </a:xfrm>
            <a:custGeom>
              <a:avLst/>
              <a:gdLst>
                <a:gd name="T0" fmla="*/ 0 w 7680"/>
                <a:gd name="T1" fmla="*/ 1088 h 1344"/>
                <a:gd name="T2" fmla="*/ 1708 w 7680"/>
                <a:gd name="T3" fmla="*/ 1328 h 1344"/>
                <a:gd name="T4" fmla="*/ 5308 w 7680"/>
                <a:gd name="T5" fmla="*/ 664 h 1344"/>
                <a:gd name="T6" fmla="*/ 7680 w 7680"/>
                <a:gd name="T7" fmla="*/ 1264 h 1344"/>
                <a:gd name="T8" fmla="*/ 7680 w 7680"/>
                <a:gd name="T9" fmla="*/ 376 h 1344"/>
                <a:gd name="T10" fmla="*/ 4532 w 7680"/>
                <a:gd name="T11" fmla="*/ 192 h 1344"/>
                <a:gd name="T12" fmla="*/ 0 w 7680"/>
                <a:gd name="T13" fmla="*/ 80 h 1344"/>
                <a:gd name="T14" fmla="*/ 0 w 7680"/>
                <a:gd name="T15" fmla="*/ 1088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344">
                  <a:moveTo>
                    <a:pt x="0" y="1088"/>
                  </a:moveTo>
                  <a:cubicBezTo>
                    <a:pt x="0" y="1088"/>
                    <a:pt x="532" y="1344"/>
                    <a:pt x="1708" y="1328"/>
                  </a:cubicBezTo>
                  <a:cubicBezTo>
                    <a:pt x="2884" y="1312"/>
                    <a:pt x="4004" y="624"/>
                    <a:pt x="5308" y="664"/>
                  </a:cubicBezTo>
                  <a:cubicBezTo>
                    <a:pt x="6612" y="704"/>
                    <a:pt x="7680" y="1264"/>
                    <a:pt x="7680" y="1264"/>
                  </a:cubicBezTo>
                  <a:cubicBezTo>
                    <a:pt x="7680" y="376"/>
                    <a:pt x="7680" y="376"/>
                    <a:pt x="7680" y="376"/>
                  </a:cubicBezTo>
                  <a:cubicBezTo>
                    <a:pt x="7680" y="376"/>
                    <a:pt x="5676" y="0"/>
                    <a:pt x="4532" y="192"/>
                  </a:cubicBezTo>
                  <a:cubicBezTo>
                    <a:pt x="3388" y="384"/>
                    <a:pt x="732" y="496"/>
                    <a:pt x="0" y="80"/>
                  </a:cubicBezTo>
                  <a:lnTo>
                    <a:pt x="0" y="1088"/>
                  </a:lnTo>
                  <a:close/>
                </a:path>
              </a:pathLst>
            </a:custGeom>
            <a:solidFill>
              <a:srgbClr val="DC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6629DE57-AA0A-33BD-DCF5-26607E07F1B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0" y="2946995"/>
              <a:ext cx="12187237" cy="2424113"/>
            </a:xfrm>
            <a:custGeom>
              <a:avLst/>
              <a:gdLst>
                <a:gd name="T0" fmla="*/ 0 w 7680"/>
                <a:gd name="T1" fmla="*/ 158 h 1526"/>
                <a:gd name="T2" fmla="*/ 1764 w 7680"/>
                <a:gd name="T3" fmla="*/ 742 h 1526"/>
                <a:gd name="T4" fmla="*/ 3780 w 7680"/>
                <a:gd name="T5" fmla="*/ 622 h 1526"/>
                <a:gd name="T6" fmla="*/ 5678 w 7680"/>
                <a:gd name="T7" fmla="*/ 175 h 1526"/>
                <a:gd name="T8" fmla="*/ 7680 w 7680"/>
                <a:gd name="T9" fmla="*/ 822 h 1526"/>
                <a:gd name="T10" fmla="*/ 7680 w 7680"/>
                <a:gd name="T11" fmla="*/ 1390 h 1526"/>
                <a:gd name="T12" fmla="*/ 6236 w 7680"/>
                <a:gd name="T13" fmla="*/ 1286 h 1526"/>
                <a:gd name="T14" fmla="*/ 3317 w 7680"/>
                <a:gd name="T15" fmla="*/ 578 h 1526"/>
                <a:gd name="T16" fmla="*/ 724 w 7680"/>
                <a:gd name="T17" fmla="*/ 982 h 1526"/>
                <a:gd name="T18" fmla="*/ 0 w 7680"/>
                <a:gd name="T19" fmla="*/ 768 h 1526"/>
                <a:gd name="T20" fmla="*/ 0 w 7680"/>
                <a:gd name="T21" fmla="*/ 15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0" h="1526">
                  <a:moveTo>
                    <a:pt x="0" y="158"/>
                  </a:moveTo>
                  <a:cubicBezTo>
                    <a:pt x="436" y="174"/>
                    <a:pt x="1204" y="438"/>
                    <a:pt x="1764" y="742"/>
                  </a:cubicBezTo>
                  <a:cubicBezTo>
                    <a:pt x="2324" y="1046"/>
                    <a:pt x="3100" y="1070"/>
                    <a:pt x="3780" y="622"/>
                  </a:cubicBezTo>
                  <a:cubicBezTo>
                    <a:pt x="4460" y="174"/>
                    <a:pt x="5089" y="0"/>
                    <a:pt x="5678" y="175"/>
                  </a:cubicBezTo>
                  <a:cubicBezTo>
                    <a:pt x="6268" y="350"/>
                    <a:pt x="7076" y="910"/>
                    <a:pt x="7680" y="822"/>
                  </a:cubicBezTo>
                  <a:cubicBezTo>
                    <a:pt x="7680" y="1390"/>
                    <a:pt x="7680" y="1390"/>
                    <a:pt x="7680" y="1390"/>
                  </a:cubicBezTo>
                  <a:cubicBezTo>
                    <a:pt x="7680" y="1390"/>
                    <a:pt x="7036" y="1526"/>
                    <a:pt x="6236" y="1286"/>
                  </a:cubicBezTo>
                  <a:cubicBezTo>
                    <a:pt x="5436" y="1046"/>
                    <a:pt x="4246" y="542"/>
                    <a:pt x="3317" y="578"/>
                  </a:cubicBezTo>
                  <a:cubicBezTo>
                    <a:pt x="2388" y="614"/>
                    <a:pt x="1260" y="1006"/>
                    <a:pt x="724" y="982"/>
                  </a:cubicBezTo>
                  <a:cubicBezTo>
                    <a:pt x="188" y="958"/>
                    <a:pt x="0" y="768"/>
                    <a:pt x="0" y="76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7" name="Picture 9">
            <a:extLst>
              <a:ext uri="{FF2B5EF4-FFF2-40B4-BE49-F238E27FC236}">
                <a16:creationId xmlns:a16="http://schemas.microsoft.com/office/drawing/2014/main" id="{437853B2-AE2F-BE7F-3AC7-A0194B2EF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5" y="1101337"/>
            <a:ext cx="2202243" cy="4345423"/>
          </a:xfrm>
          <a:prstGeom prst="rect">
            <a:avLst/>
          </a:prstGeom>
        </p:spPr>
      </p:pic>
      <p:sp>
        <p:nvSpPr>
          <p:cNvPr id="4" name="Rounded Rectangle 18">
            <a:extLst>
              <a:ext uri="{FF2B5EF4-FFF2-40B4-BE49-F238E27FC236}">
                <a16:creationId xmlns:a16="http://schemas.microsoft.com/office/drawing/2014/main" id="{AB145528-3A60-C81A-F214-6CEE3EB66618}"/>
              </a:ext>
            </a:extLst>
          </p:cNvPr>
          <p:cNvSpPr/>
          <p:nvPr/>
        </p:nvSpPr>
        <p:spPr>
          <a:xfrm>
            <a:off x="2622333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iPhone</a:t>
            </a:r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F7A73FB7-2B76-B05B-F649-112A91CAC79A}"/>
              </a:ext>
            </a:extLst>
          </p:cNvPr>
          <p:cNvSpPr/>
          <p:nvPr/>
        </p:nvSpPr>
        <p:spPr>
          <a:xfrm>
            <a:off x="8952024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Android</a:t>
            </a:r>
          </a:p>
        </p:txBody>
      </p:sp>
      <p:pic>
        <p:nvPicPr>
          <p:cNvPr id="30" name="Picture 10">
            <a:extLst>
              <a:ext uri="{FF2B5EF4-FFF2-40B4-BE49-F238E27FC236}">
                <a16:creationId xmlns:a16="http://schemas.microsoft.com/office/drawing/2014/main" id="{72202EE2-BDB5-77F9-8056-300F0F17C4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27" y="787737"/>
            <a:ext cx="2439876" cy="4569445"/>
          </a:xfrm>
          <a:prstGeom prst="rect">
            <a:avLst/>
          </a:prstGeom>
        </p:spPr>
      </p:pic>
      <p:pic>
        <p:nvPicPr>
          <p:cNvPr id="9" name="תמונה 8" descr="תמונה שמכילה טקסט, צילום מסך, גופן, לוגו&#10;&#10;התיאור נוצר באופן אוטומטי">
            <a:extLst>
              <a:ext uri="{FF2B5EF4-FFF2-40B4-BE49-F238E27FC236}">
                <a16:creationId xmlns:a16="http://schemas.microsoft.com/office/drawing/2014/main" id="{588547E5-892D-59E8-DE17-14EE9A301C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8" b="1892"/>
          <a:stretch/>
        </p:blipFill>
        <p:spPr>
          <a:xfrm>
            <a:off x="709554" y="1655064"/>
            <a:ext cx="1759562" cy="3163824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31CE5AA0-E218-9928-3262-1B2A1D67D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19" y="441511"/>
            <a:ext cx="2455101" cy="4825433"/>
          </a:xfrm>
          <a:prstGeom prst="rect">
            <a:avLst/>
          </a:prstGeom>
        </p:spPr>
      </p:pic>
      <p:pic>
        <p:nvPicPr>
          <p:cNvPr id="14" name="תמונה 13" descr="תמונה שמכילה טקסט, צילום מסך, מולטימדיה, פרסום אונליין&#10;&#10;התיאור נוצר באופן אוטומטי">
            <a:extLst>
              <a:ext uri="{FF2B5EF4-FFF2-40B4-BE49-F238E27FC236}">
                <a16:creationId xmlns:a16="http://schemas.microsoft.com/office/drawing/2014/main" id="{DF0E021F-7038-A4F2-0F78-06EEB99ACE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" b="2900"/>
          <a:stretch/>
        </p:blipFill>
        <p:spPr>
          <a:xfrm>
            <a:off x="2377441" y="1046473"/>
            <a:ext cx="2048418" cy="354336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49CD00A-8744-A6AC-EDB5-305965074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132" y="1189628"/>
            <a:ext cx="2054782" cy="3719830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4BFA5F0E-9096-7E31-F53A-88F3805907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24" y="518344"/>
            <a:ext cx="2439876" cy="456944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8091E85-A681-381F-151A-ACFA80ABF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5905" y="922215"/>
            <a:ext cx="2208690" cy="37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8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BCD68-2279-8086-A8BE-6625E043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63032873-BD5B-E7F2-FD17-2D0BABE4C085}"/>
              </a:ext>
            </a:extLst>
          </p:cNvPr>
          <p:cNvGrpSpPr/>
          <p:nvPr/>
        </p:nvGrpSpPr>
        <p:grpSpPr>
          <a:xfrm>
            <a:off x="0" y="1959443"/>
            <a:ext cx="12187238" cy="2617193"/>
            <a:chOff x="-1" y="2946995"/>
            <a:chExt cx="12187238" cy="2617193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60DAE4E5-8F7A-BD1A-DC43-95C2070216F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1" y="3429000"/>
              <a:ext cx="12187237" cy="2135188"/>
            </a:xfrm>
            <a:custGeom>
              <a:avLst/>
              <a:gdLst>
                <a:gd name="T0" fmla="*/ 0 w 7680"/>
                <a:gd name="T1" fmla="*/ 1088 h 1344"/>
                <a:gd name="T2" fmla="*/ 1708 w 7680"/>
                <a:gd name="T3" fmla="*/ 1328 h 1344"/>
                <a:gd name="T4" fmla="*/ 5308 w 7680"/>
                <a:gd name="T5" fmla="*/ 664 h 1344"/>
                <a:gd name="T6" fmla="*/ 7680 w 7680"/>
                <a:gd name="T7" fmla="*/ 1264 h 1344"/>
                <a:gd name="T8" fmla="*/ 7680 w 7680"/>
                <a:gd name="T9" fmla="*/ 376 h 1344"/>
                <a:gd name="T10" fmla="*/ 4532 w 7680"/>
                <a:gd name="T11" fmla="*/ 192 h 1344"/>
                <a:gd name="T12" fmla="*/ 0 w 7680"/>
                <a:gd name="T13" fmla="*/ 80 h 1344"/>
                <a:gd name="T14" fmla="*/ 0 w 7680"/>
                <a:gd name="T15" fmla="*/ 1088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344">
                  <a:moveTo>
                    <a:pt x="0" y="1088"/>
                  </a:moveTo>
                  <a:cubicBezTo>
                    <a:pt x="0" y="1088"/>
                    <a:pt x="532" y="1344"/>
                    <a:pt x="1708" y="1328"/>
                  </a:cubicBezTo>
                  <a:cubicBezTo>
                    <a:pt x="2884" y="1312"/>
                    <a:pt x="4004" y="624"/>
                    <a:pt x="5308" y="664"/>
                  </a:cubicBezTo>
                  <a:cubicBezTo>
                    <a:pt x="6612" y="704"/>
                    <a:pt x="7680" y="1264"/>
                    <a:pt x="7680" y="1264"/>
                  </a:cubicBezTo>
                  <a:cubicBezTo>
                    <a:pt x="7680" y="376"/>
                    <a:pt x="7680" y="376"/>
                    <a:pt x="7680" y="376"/>
                  </a:cubicBezTo>
                  <a:cubicBezTo>
                    <a:pt x="7680" y="376"/>
                    <a:pt x="5676" y="0"/>
                    <a:pt x="4532" y="192"/>
                  </a:cubicBezTo>
                  <a:cubicBezTo>
                    <a:pt x="3388" y="384"/>
                    <a:pt x="732" y="496"/>
                    <a:pt x="0" y="80"/>
                  </a:cubicBezTo>
                  <a:lnTo>
                    <a:pt x="0" y="1088"/>
                  </a:lnTo>
                  <a:close/>
                </a:path>
              </a:pathLst>
            </a:custGeom>
            <a:solidFill>
              <a:srgbClr val="DC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46119854-8834-C2B9-3DAD-35E57DE126C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0" y="2946995"/>
              <a:ext cx="12187237" cy="2424113"/>
            </a:xfrm>
            <a:custGeom>
              <a:avLst/>
              <a:gdLst>
                <a:gd name="T0" fmla="*/ 0 w 7680"/>
                <a:gd name="T1" fmla="*/ 158 h 1526"/>
                <a:gd name="T2" fmla="*/ 1764 w 7680"/>
                <a:gd name="T3" fmla="*/ 742 h 1526"/>
                <a:gd name="T4" fmla="*/ 3780 w 7680"/>
                <a:gd name="T5" fmla="*/ 622 h 1526"/>
                <a:gd name="T6" fmla="*/ 5678 w 7680"/>
                <a:gd name="T7" fmla="*/ 175 h 1526"/>
                <a:gd name="T8" fmla="*/ 7680 w 7680"/>
                <a:gd name="T9" fmla="*/ 822 h 1526"/>
                <a:gd name="T10" fmla="*/ 7680 w 7680"/>
                <a:gd name="T11" fmla="*/ 1390 h 1526"/>
                <a:gd name="T12" fmla="*/ 6236 w 7680"/>
                <a:gd name="T13" fmla="*/ 1286 h 1526"/>
                <a:gd name="T14" fmla="*/ 3317 w 7680"/>
                <a:gd name="T15" fmla="*/ 578 h 1526"/>
                <a:gd name="T16" fmla="*/ 724 w 7680"/>
                <a:gd name="T17" fmla="*/ 982 h 1526"/>
                <a:gd name="T18" fmla="*/ 0 w 7680"/>
                <a:gd name="T19" fmla="*/ 768 h 1526"/>
                <a:gd name="T20" fmla="*/ 0 w 7680"/>
                <a:gd name="T21" fmla="*/ 15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0" h="1526">
                  <a:moveTo>
                    <a:pt x="0" y="158"/>
                  </a:moveTo>
                  <a:cubicBezTo>
                    <a:pt x="436" y="174"/>
                    <a:pt x="1204" y="438"/>
                    <a:pt x="1764" y="742"/>
                  </a:cubicBezTo>
                  <a:cubicBezTo>
                    <a:pt x="2324" y="1046"/>
                    <a:pt x="3100" y="1070"/>
                    <a:pt x="3780" y="622"/>
                  </a:cubicBezTo>
                  <a:cubicBezTo>
                    <a:pt x="4460" y="174"/>
                    <a:pt x="5089" y="0"/>
                    <a:pt x="5678" y="175"/>
                  </a:cubicBezTo>
                  <a:cubicBezTo>
                    <a:pt x="6268" y="350"/>
                    <a:pt x="7076" y="910"/>
                    <a:pt x="7680" y="822"/>
                  </a:cubicBezTo>
                  <a:cubicBezTo>
                    <a:pt x="7680" y="1390"/>
                    <a:pt x="7680" y="1390"/>
                    <a:pt x="7680" y="1390"/>
                  </a:cubicBezTo>
                  <a:cubicBezTo>
                    <a:pt x="7680" y="1390"/>
                    <a:pt x="7036" y="1526"/>
                    <a:pt x="6236" y="1286"/>
                  </a:cubicBezTo>
                  <a:cubicBezTo>
                    <a:pt x="5436" y="1046"/>
                    <a:pt x="4246" y="542"/>
                    <a:pt x="3317" y="578"/>
                  </a:cubicBezTo>
                  <a:cubicBezTo>
                    <a:pt x="2388" y="614"/>
                    <a:pt x="1260" y="1006"/>
                    <a:pt x="724" y="982"/>
                  </a:cubicBezTo>
                  <a:cubicBezTo>
                    <a:pt x="188" y="958"/>
                    <a:pt x="0" y="768"/>
                    <a:pt x="0" y="76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17" name="Picture 9">
            <a:extLst>
              <a:ext uri="{FF2B5EF4-FFF2-40B4-BE49-F238E27FC236}">
                <a16:creationId xmlns:a16="http://schemas.microsoft.com/office/drawing/2014/main" id="{E93D2B97-417B-23E7-DBD1-92A84F631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5" y="1101337"/>
            <a:ext cx="2202243" cy="4345423"/>
          </a:xfrm>
          <a:prstGeom prst="rect">
            <a:avLst/>
          </a:prstGeom>
        </p:spPr>
      </p:pic>
      <p:sp>
        <p:nvSpPr>
          <p:cNvPr id="4" name="Rounded Rectangle 18">
            <a:extLst>
              <a:ext uri="{FF2B5EF4-FFF2-40B4-BE49-F238E27FC236}">
                <a16:creationId xmlns:a16="http://schemas.microsoft.com/office/drawing/2014/main" id="{9EE0E6FE-A402-EBA9-77AA-BED87F5DE4E8}"/>
              </a:ext>
            </a:extLst>
          </p:cNvPr>
          <p:cNvSpPr/>
          <p:nvPr/>
        </p:nvSpPr>
        <p:spPr>
          <a:xfrm>
            <a:off x="2622333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iPhone</a:t>
            </a:r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1377F9CF-4753-78E9-9653-25C27DCE26C9}"/>
              </a:ext>
            </a:extLst>
          </p:cNvPr>
          <p:cNvSpPr/>
          <p:nvPr/>
        </p:nvSpPr>
        <p:spPr>
          <a:xfrm>
            <a:off x="8952024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Android</a:t>
            </a:r>
          </a:p>
        </p:txBody>
      </p:sp>
      <p:pic>
        <p:nvPicPr>
          <p:cNvPr id="30" name="Picture 10">
            <a:extLst>
              <a:ext uri="{FF2B5EF4-FFF2-40B4-BE49-F238E27FC236}">
                <a16:creationId xmlns:a16="http://schemas.microsoft.com/office/drawing/2014/main" id="{2BCB4418-A971-24CD-4F17-A16F9EEA62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27" y="787737"/>
            <a:ext cx="2439876" cy="4569445"/>
          </a:xfrm>
          <a:prstGeom prst="rect">
            <a:avLst/>
          </a:prstGeom>
        </p:spPr>
      </p:pic>
      <p:pic>
        <p:nvPicPr>
          <p:cNvPr id="11" name="תמונה 10" descr="תמונה שמכילה טקסט, צילום מסך, תוכנה&#10;&#10;התיאור נוצר באופן אוטומטי">
            <a:extLst>
              <a:ext uri="{FF2B5EF4-FFF2-40B4-BE49-F238E27FC236}">
                <a16:creationId xmlns:a16="http://schemas.microsoft.com/office/drawing/2014/main" id="{AE067A1C-AC87-4617-D31B-67CE19518A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" t="5271"/>
          <a:stretch/>
        </p:blipFill>
        <p:spPr>
          <a:xfrm>
            <a:off x="713233" y="1658447"/>
            <a:ext cx="1655063" cy="3160441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6994999D-9323-82E0-F7E5-1F41C2A5A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19" y="441511"/>
            <a:ext cx="2455101" cy="4825433"/>
          </a:xfrm>
          <a:prstGeom prst="rect">
            <a:avLst/>
          </a:prstGeom>
        </p:spPr>
      </p:pic>
      <p:pic>
        <p:nvPicPr>
          <p:cNvPr id="8" name="תמונה 7" descr="תמונה שמכילה טקסט, צילום מסך, פרסום אונליין, אתר&#10;&#10;התיאור נוצר באופן אוטומטי">
            <a:extLst>
              <a:ext uri="{FF2B5EF4-FFF2-40B4-BE49-F238E27FC236}">
                <a16:creationId xmlns:a16="http://schemas.microsoft.com/office/drawing/2014/main" id="{83BF3742-D4D7-8DF6-8A76-460F12668A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0"/>
          <a:stretch/>
        </p:blipFill>
        <p:spPr>
          <a:xfrm>
            <a:off x="2391456" y="1023680"/>
            <a:ext cx="2024066" cy="355295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B63FC6A-8E40-A4A7-E81E-BFA90AC09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131" y="1101337"/>
            <a:ext cx="2011239" cy="3797234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D2B79695-43B0-2C77-38A8-BA24F0280F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24" y="518344"/>
            <a:ext cx="2439876" cy="4569445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F53E3EF-739E-E369-FE0F-1B9722545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2530" y="912119"/>
            <a:ext cx="2212225" cy="373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16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0809-A6BB-2289-25C0-61FCEEF3D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79FA8DA5-F6F7-5E68-D601-27B514D79D77}"/>
              </a:ext>
            </a:extLst>
          </p:cNvPr>
          <p:cNvGrpSpPr/>
          <p:nvPr/>
        </p:nvGrpSpPr>
        <p:grpSpPr>
          <a:xfrm>
            <a:off x="0" y="1959443"/>
            <a:ext cx="12187238" cy="2617193"/>
            <a:chOff x="-1" y="2946995"/>
            <a:chExt cx="12187238" cy="2617193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494CB4FA-075F-EB71-52B2-6F8BC88F29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1" y="3429000"/>
              <a:ext cx="12187237" cy="2135188"/>
            </a:xfrm>
            <a:custGeom>
              <a:avLst/>
              <a:gdLst>
                <a:gd name="T0" fmla="*/ 0 w 7680"/>
                <a:gd name="T1" fmla="*/ 1088 h 1344"/>
                <a:gd name="T2" fmla="*/ 1708 w 7680"/>
                <a:gd name="T3" fmla="*/ 1328 h 1344"/>
                <a:gd name="T4" fmla="*/ 5308 w 7680"/>
                <a:gd name="T5" fmla="*/ 664 h 1344"/>
                <a:gd name="T6" fmla="*/ 7680 w 7680"/>
                <a:gd name="T7" fmla="*/ 1264 h 1344"/>
                <a:gd name="T8" fmla="*/ 7680 w 7680"/>
                <a:gd name="T9" fmla="*/ 376 h 1344"/>
                <a:gd name="T10" fmla="*/ 4532 w 7680"/>
                <a:gd name="T11" fmla="*/ 192 h 1344"/>
                <a:gd name="T12" fmla="*/ 0 w 7680"/>
                <a:gd name="T13" fmla="*/ 80 h 1344"/>
                <a:gd name="T14" fmla="*/ 0 w 7680"/>
                <a:gd name="T15" fmla="*/ 1088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344">
                  <a:moveTo>
                    <a:pt x="0" y="1088"/>
                  </a:moveTo>
                  <a:cubicBezTo>
                    <a:pt x="0" y="1088"/>
                    <a:pt x="532" y="1344"/>
                    <a:pt x="1708" y="1328"/>
                  </a:cubicBezTo>
                  <a:cubicBezTo>
                    <a:pt x="2884" y="1312"/>
                    <a:pt x="4004" y="624"/>
                    <a:pt x="5308" y="664"/>
                  </a:cubicBezTo>
                  <a:cubicBezTo>
                    <a:pt x="6612" y="704"/>
                    <a:pt x="7680" y="1264"/>
                    <a:pt x="7680" y="1264"/>
                  </a:cubicBezTo>
                  <a:cubicBezTo>
                    <a:pt x="7680" y="376"/>
                    <a:pt x="7680" y="376"/>
                    <a:pt x="7680" y="376"/>
                  </a:cubicBezTo>
                  <a:cubicBezTo>
                    <a:pt x="7680" y="376"/>
                    <a:pt x="5676" y="0"/>
                    <a:pt x="4532" y="192"/>
                  </a:cubicBezTo>
                  <a:cubicBezTo>
                    <a:pt x="3388" y="384"/>
                    <a:pt x="732" y="496"/>
                    <a:pt x="0" y="80"/>
                  </a:cubicBezTo>
                  <a:lnTo>
                    <a:pt x="0" y="1088"/>
                  </a:lnTo>
                  <a:close/>
                </a:path>
              </a:pathLst>
            </a:custGeom>
            <a:solidFill>
              <a:srgbClr val="DC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9DD18F53-AF86-6D33-45CE-BFF5B0F246D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0" y="2946995"/>
              <a:ext cx="12187237" cy="2424113"/>
            </a:xfrm>
            <a:custGeom>
              <a:avLst/>
              <a:gdLst>
                <a:gd name="T0" fmla="*/ 0 w 7680"/>
                <a:gd name="T1" fmla="*/ 158 h 1526"/>
                <a:gd name="T2" fmla="*/ 1764 w 7680"/>
                <a:gd name="T3" fmla="*/ 742 h 1526"/>
                <a:gd name="T4" fmla="*/ 3780 w 7680"/>
                <a:gd name="T5" fmla="*/ 622 h 1526"/>
                <a:gd name="T6" fmla="*/ 5678 w 7680"/>
                <a:gd name="T7" fmla="*/ 175 h 1526"/>
                <a:gd name="T8" fmla="*/ 7680 w 7680"/>
                <a:gd name="T9" fmla="*/ 822 h 1526"/>
                <a:gd name="T10" fmla="*/ 7680 w 7680"/>
                <a:gd name="T11" fmla="*/ 1390 h 1526"/>
                <a:gd name="T12" fmla="*/ 6236 w 7680"/>
                <a:gd name="T13" fmla="*/ 1286 h 1526"/>
                <a:gd name="T14" fmla="*/ 3317 w 7680"/>
                <a:gd name="T15" fmla="*/ 578 h 1526"/>
                <a:gd name="T16" fmla="*/ 724 w 7680"/>
                <a:gd name="T17" fmla="*/ 982 h 1526"/>
                <a:gd name="T18" fmla="*/ 0 w 7680"/>
                <a:gd name="T19" fmla="*/ 768 h 1526"/>
                <a:gd name="T20" fmla="*/ 0 w 7680"/>
                <a:gd name="T21" fmla="*/ 15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0" h="1526">
                  <a:moveTo>
                    <a:pt x="0" y="158"/>
                  </a:moveTo>
                  <a:cubicBezTo>
                    <a:pt x="436" y="174"/>
                    <a:pt x="1204" y="438"/>
                    <a:pt x="1764" y="742"/>
                  </a:cubicBezTo>
                  <a:cubicBezTo>
                    <a:pt x="2324" y="1046"/>
                    <a:pt x="3100" y="1070"/>
                    <a:pt x="3780" y="622"/>
                  </a:cubicBezTo>
                  <a:cubicBezTo>
                    <a:pt x="4460" y="174"/>
                    <a:pt x="5089" y="0"/>
                    <a:pt x="5678" y="175"/>
                  </a:cubicBezTo>
                  <a:cubicBezTo>
                    <a:pt x="6268" y="350"/>
                    <a:pt x="7076" y="910"/>
                    <a:pt x="7680" y="822"/>
                  </a:cubicBezTo>
                  <a:cubicBezTo>
                    <a:pt x="7680" y="1390"/>
                    <a:pt x="7680" y="1390"/>
                    <a:pt x="7680" y="1390"/>
                  </a:cubicBezTo>
                  <a:cubicBezTo>
                    <a:pt x="7680" y="1390"/>
                    <a:pt x="7036" y="1526"/>
                    <a:pt x="6236" y="1286"/>
                  </a:cubicBezTo>
                  <a:cubicBezTo>
                    <a:pt x="5436" y="1046"/>
                    <a:pt x="4246" y="542"/>
                    <a:pt x="3317" y="578"/>
                  </a:cubicBezTo>
                  <a:cubicBezTo>
                    <a:pt x="2388" y="614"/>
                    <a:pt x="1260" y="1006"/>
                    <a:pt x="724" y="982"/>
                  </a:cubicBezTo>
                  <a:cubicBezTo>
                    <a:pt x="188" y="958"/>
                    <a:pt x="0" y="768"/>
                    <a:pt x="0" y="76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30" name="Picture 10">
            <a:extLst>
              <a:ext uri="{FF2B5EF4-FFF2-40B4-BE49-F238E27FC236}">
                <a16:creationId xmlns:a16="http://schemas.microsoft.com/office/drawing/2014/main" id="{073E921D-2F1B-A259-3779-A2F3D0C16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27" y="787737"/>
            <a:ext cx="2439876" cy="4569445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AC1D0B56-86FF-CAFB-9589-B530DB376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0" y="1198881"/>
            <a:ext cx="2092960" cy="3708400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B6A33C0B-06BE-245A-DE38-A4325438C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5" y="1101337"/>
            <a:ext cx="2202243" cy="4345423"/>
          </a:xfrm>
          <a:prstGeom prst="rect">
            <a:avLst/>
          </a:prstGeom>
        </p:spPr>
      </p:pic>
      <p:sp>
        <p:nvSpPr>
          <p:cNvPr id="4" name="Rounded Rectangle 18">
            <a:extLst>
              <a:ext uri="{FF2B5EF4-FFF2-40B4-BE49-F238E27FC236}">
                <a16:creationId xmlns:a16="http://schemas.microsoft.com/office/drawing/2014/main" id="{2D43F379-4175-54C3-0D6F-E6BB8E420E4A}"/>
              </a:ext>
            </a:extLst>
          </p:cNvPr>
          <p:cNvSpPr/>
          <p:nvPr/>
        </p:nvSpPr>
        <p:spPr>
          <a:xfrm>
            <a:off x="2622333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iPhone</a:t>
            </a:r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AEA0479F-2721-8DE8-0C39-A1A3FC13157D}"/>
              </a:ext>
            </a:extLst>
          </p:cNvPr>
          <p:cNvSpPr/>
          <p:nvPr/>
        </p:nvSpPr>
        <p:spPr>
          <a:xfrm>
            <a:off x="8952024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Android</a:t>
            </a:r>
          </a:p>
        </p:txBody>
      </p:sp>
      <p:pic>
        <p:nvPicPr>
          <p:cNvPr id="12" name="תמונה 11" descr="תמונה שמכילה טקסט, צילום מסך, תוכנה, מערכת הפעלה&#10;&#10;התיאור נוצר באופן אוטומטי">
            <a:extLst>
              <a:ext uri="{FF2B5EF4-FFF2-40B4-BE49-F238E27FC236}">
                <a16:creationId xmlns:a16="http://schemas.microsoft.com/office/drawing/2014/main" id="{E4ACA53F-A112-E74F-A36E-EA8749C913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7"/>
          <a:stretch/>
        </p:blipFill>
        <p:spPr>
          <a:xfrm>
            <a:off x="709308" y="1630680"/>
            <a:ext cx="1636145" cy="3197352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EE76F965-D6AE-F209-9920-AF071C27D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19" y="441511"/>
            <a:ext cx="2455101" cy="4825433"/>
          </a:xfrm>
          <a:prstGeom prst="rect">
            <a:avLst/>
          </a:prstGeom>
        </p:spPr>
      </p:pic>
      <p:pic>
        <p:nvPicPr>
          <p:cNvPr id="9" name="תמונה 8" descr="תמונה שמכילה טקסט, צילום מסך, תוכנה, מערכת הפעלה&#10;&#10;התיאור נוצר באופן אוטומטי">
            <a:extLst>
              <a:ext uri="{FF2B5EF4-FFF2-40B4-BE49-F238E27FC236}">
                <a16:creationId xmlns:a16="http://schemas.microsoft.com/office/drawing/2014/main" id="{F7704C3C-D41D-473D-8DB1-1A01D38D2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40" y="1031517"/>
            <a:ext cx="2029285" cy="3545119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8DFEFDB4-7583-3635-9609-36EFCA2EE8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24" y="518344"/>
            <a:ext cx="2439876" cy="4569445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32E65B20-C4EF-F5A0-0B54-946D10505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5680" y="905916"/>
            <a:ext cx="2265680" cy="37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DA526-D1A9-13B2-7C47-9AC9904A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1E66279D-5A41-1850-5305-C1A53C01FB78}"/>
              </a:ext>
            </a:extLst>
          </p:cNvPr>
          <p:cNvGrpSpPr/>
          <p:nvPr/>
        </p:nvGrpSpPr>
        <p:grpSpPr>
          <a:xfrm>
            <a:off x="0" y="1959443"/>
            <a:ext cx="12187238" cy="2617193"/>
            <a:chOff x="-1" y="2946995"/>
            <a:chExt cx="12187238" cy="2617193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1E2AECBE-F00D-3410-F8CB-28C4C1DCEB3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1" y="3429000"/>
              <a:ext cx="12187237" cy="2135188"/>
            </a:xfrm>
            <a:custGeom>
              <a:avLst/>
              <a:gdLst>
                <a:gd name="T0" fmla="*/ 0 w 7680"/>
                <a:gd name="T1" fmla="*/ 1088 h 1344"/>
                <a:gd name="T2" fmla="*/ 1708 w 7680"/>
                <a:gd name="T3" fmla="*/ 1328 h 1344"/>
                <a:gd name="T4" fmla="*/ 5308 w 7680"/>
                <a:gd name="T5" fmla="*/ 664 h 1344"/>
                <a:gd name="T6" fmla="*/ 7680 w 7680"/>
                <a:gd name="T7" fmla="*/ 1264 h 1344"/>
                <a:gd name="T8" fmla="*/ 7680 w 7680"/>
                <a:gd name="T9" fmla="*/ 376 h 1344"/>
                <a:gd name="T10" fmla="*/ 4532 w 7680"/>
                <a:gd name="T11" fmla="*/ 192 h 1344"/>
                <a:gd name="T12" fmla="*/ 0 w 7680"/>
                <a:gd name="T13" fmla="*/ 80 h 1344"/>
                <a:gd name="T14" fmla="*/ 0 w 7680"/>
                <a:gd name="T15" fmla="*/ 1088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344">
                  <a:moveTo>
                    <a:pt x="0" y="1088"/>
                  </a:moveTo>
                  <a:cubicBezTo>
                    <a:pt x="0" y="1088"/>
                    <a:pt x="532" y="1344"/>
                    <a:pt x="1708" y="1328"/>
                  </a:cubicBezTo>
                  <a:cubicBezTo>
                    <a:pt x="2884" y="1312"/>
                    <a:pt x="4004" y="624"/>
                    <a:pt x="5308" y="664"/>
                  </a:cubicBezTo>
                  <a:cubicBezTo>
                    <a:pt x="6612" y="704"/>
                    <a:pt x="7680" y="1264"/>
                    <a:pt x="7680" y="1264"/>
                  </a:cubicBezTo>
                  <a:cubicBezTo>
                    <a:pt x="7680" y="376"/>
                    <a:pt x="7680" y="376"/>
                    <a:pt x="7680" y="376"/>
                  </a:cubicBezTo>
                  <a:cubicBezTo>
                    <a:pt x="7680" y="376"/>
                    <a:pt x="5676" y="0"/>
                    <a:pt x="4532" y="192"/>
                  </a:cubicBezTo>
                  <a:cubicBezTo>
                    <a:pt x="3388" y="384"/>
                    <a:pt x="732" y="496"/>
                    <a:pt x="0" y="80"/>
                  </a:cubicBezTo>
                  <a:lnTo>
                    <a:pt x="0" y="1088"/>
                  </a:lnTo>
                  <a:close/>
                </a:path>
              </a:pathLst>
            </a:custGeom>
            <a:solidFill>
              <a:srgbClr val="DC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4111ED13-10FF-DAB7-1CBE-F136624C5A1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0" y="2946995"/>
              <a:ext cx="12187237" cy="2424113"/>
            </a:xfrm>
            <a:custGeom>
              <a:avLst/>
              <a:gdLst>
                <a:gd name="T0" fmla="*/ 0 w 7680"/>
                <a:gd name="T1" fmla="*/ 158 h 1526"/>
                <a:gd name="T2" fmla="*/ 1764 w 7680"/>
                <a:gd name="T3" fmla="*/ 742 h 1526"/>
                <a:gd name="T4" fmla="*/ 3780 w 7680"/>
                <a:gd name="T5" fmla="*/ 622 h 1526"/>
                <a:gd name="T6" fmla="*/ 5678 w 7680"/>
                <a:gd name="T7" fmla="*/ 175 h 1526"/>
                <a:gd name="T8" fmla="*/ 7680 w 7680"/>
                <a:gd name="T9" fmla="*/ 822 h 1526"/>
                <a:gd name="T10" fmla="*/ 7680 w 7680"/>
                <a:gd name="T11" fmla="*/ 1390 h 1526"/>
                <a:gd name="T12" fmla="*/ 6236 w 7680"/>
                <a:gd name="T13" fmla="*/ 1286 h 1526"/>
                <a:gd name="T14" fmla="*/ 3317 w 7680"/>
                <a:gd name="T15" fmla="*/ 578 h 1526"/>
                <a:gd name="T16" fmla="*/ 724 w 7680"/>
                <a:gd name="T17" fmla="*/ 982 h 1526"/>
                <a:gd name="T18" fmla="*/ 0 w 7680"/>
                <a:gd name="T19" fmla="*/ 768 h 1526"/>
                <a:gd name="T20" fmla="*/ 0 w 7680"/>
                <a:gd name="T21" fmla="*/ 15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0" h="1526">
                  <a:moveTo>
                    <a:pt x="0" y="158"/>
                  </a:moveTo>
                  <a:cubicBezTo>
                    <a:pt x="436" y="174"/>
                    <a:pt x="1204" y="438"/>
                    <a:pt x="1764" y="742"/>
                  </a:cubicBezTo>
                  <a:cubicBezTo>
                    <a:pt x="2324" y="1046"/>
                    <a:pt x="3100" y="1070"/>
                    <a:pt x="3780" y="622"/>
                  </a:cubicBezTo>
                  <a:cubicBezTo>
                    <a:pt x="4460" y="174"/>
                    <a:pt x="5089" y="0"/>
                    <a:pt x="5678" y="175"/>
                  </a:cubicBezTo>
                  <a:cubicBezTo>
                    <a:pt x="6268" y="350"/>
                    <a:pt x="7076" y="910"/>
                    <a:pt x="7680" y="822"/>
                  </a:cubicBezTo>
                  <a:cubicBezTo>
                    <a:pt x="7680" y="1390"/>
                    <a:pt x="7680" y="1390"/>
                    <a:pt x="7680" y="1390"/>
                  </a:cubicBezTo>
                  <a:cubicBezTo>
                    <a:pt x="7680" y="1390"/>
                    <a:pt x="7036" y="1526"/>
                    <a:pt x="6236" y="1286"/>
                  </a:cubicBezTo>
                  <a:cubicBezTo>
                    <a:pt x="5436" y="1046"/>
                    <a:pt x="4246" y="542"/>
                    <a:pt x="3317" y="578"/>
                  </a:cubicBezTo>
                  <a:cubicBezTo>
                    <a:pt x="2388" y="614"/>
                    <a:pt x="1260" y="1006"/>
                    <a:pt x="724" y="982"/>
                  </a:cubicBezTo>
                  <a:cubicBezTo>
                    <a:pt x="188" y="958"/>
                    <a:pt x="0" y="768"/>
                    <a:pt x="0" y="76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" name="Rounded Rectangle 18">
            <a:extLst>
              <a:ext uri="{FF2B5EF4-FFF2-40B4-BE49-F238E27FC236}">
                <a16:creationId xmlns:a16="http://schemas.microsoft.com/office/drawing/2014/main" id="{409979A7-E5BF-C65D-0426-CE2737952DC3}"/>
              </a:ext>
            </a:extLst>
          </p:cNvPr>
          <p:cNvSpPr/>
          <p:nvPr/>
        </p:nvSpPr>
        <p:spPr>
          <a:xfrm>
            <a:off x="2622333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iPhone</a:t>
            </a:r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41203332-9734-B37B-01A5-8C91D1197743}"/>
              </a:ext>
            </a:extLst>
          </p:cNvPr>
          <p:cNvSpPr/>
          <p:nvPr/>
        </p:nvSpPr>
        <p:spPr>
          <a:xfrm>
            <a:off x="8952024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Android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36D47B63-3864-F569-63C4-642AD26067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892" y="697499"/>
            <a:ext cx="2439876" cy="4569445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12FA9CFE-026C-C699-DF30-B15AF3F8F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19" y="441511"/>
            <a:ext cx="2455101" cy="4825433"/>
          </a:xfrm>
          <a:prstGeom prst="rect">
            <a:avLst/>
          </a:prstGeom>
        </p:spPr>
      </p:pic>
      <p:pic>
        <p:nvPicPr>
          <p:cNvPr id="9" name="תמונה 8" descr="תמונה שמכילה טקסט, צילום מסך, תוכנה, סמל מחשב&#10;&#10;התיאור נוצר באופן אוטומטי">
            <a:extLst>
              <a:ext uri="{FF2B5EF4-FFF2-40B4-BE49-F238E27FC236}">
                <a16:creationId xmlns:a16="http://schemas.microsoft.com/office/drawing/2014/main" id="{6CACFB8F-3FD0-A7FA-29E9-C213958CA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14" y="1047564"/>
            <a:ext cx="2021610" cy="3529071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1ECE54D-3ADE-E517-2690-480351F20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560" y="1047565"/>
            <a:ext cx="2194560" cy="37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48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8F682-14DC-910A-93F9-22EDB5F28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404CFBDE-689C-2DA1-4269-9EB7CFA6CC24}"/>
              </a:ext>
            </a:extLst>
          </p:cNvPr>
          <p:cNvGrpSpPr/>
          <p:nvPr/>
        </p:nvGrpSpPr>
        <p:grpSpPr>
          <a:xfrm>
            <a:off x="0" y="1959443"/>
            <a:ext cx="12187238" cy="2617193"/>
            <a:chOff x="-1" y="2946995"/>
            <a:chExt cx="12187238" cy="2617193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768A07DC-9032-1A4B-F8BC-F5217B52A9D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1" y="3429000"/>
              <a:ext cx="12187237" cy="2135188"/>
            </a:xfrm>
            <a:custGeom>
              <a:avLst/>
              <a:gdLst>
                <a:gd name="T0" fmla="*/ 0 w 7680"/>
                <a:gd name="T1" fmla="*/ 1088 h 1344"/>
                <a:gd name="T2" fmla="*/ 1708 w 7680"/>
                <a:gd name="T3" fmla="*/ 1328 h 1344"/>
                <a:gd name="T4" fmla="*/ 5308 w 7680"/>
                <a:gd name="T5" fmla="*/ 664 h 1344"/>
                <a:gd name="T6" fmla="*/ 7680 w 7680"/>
                <a:gd name="T7" fmla="*/ 1264 h 1344"/>
                <a:gd name="T8" fmla="*/ 7680 w 7680"/>
                <a:gd name="T9" fmla="*/ 376 h 1344"/>
                <a:gd name="T10" fmla="*/ 4532 w 7680"/>
                <a:gd name="T11" fmla="*/ 192 h 1344"/>
                <a:gd name="T12" fmla="*/ 0 w 7680"/>
                <a:gd name="T13" fmla="*/ 80 h 1344"/>
                <a:gd name="T14" fmla="*/ 0 w 7680"/>
                <a:gd name="T15" fmla="*/ 1088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344">
                  <a:moveTo>
                    <a:pt x="0" y="1088"/>
                  </a:moveTo>
                  <a:cubicBezTo>
                    <a:pt x="0" y="1088"/>
                    <a:pt x="532" y="1344"/>
                    <a:pt x="1708" y="1328"/>
                  </a:cubicBezTo>
                  <a:cubicBezTo>
                    <a:pt x="2884" y="1312"/>
                    <a:pt x="4004" y="624"/>
                    <a:pt x="5308" y="664"/>
                  </a:cubicBezTo>
                  <a:cubicBezTo>
                    <a:pt x="6612" y="704"/>
                    <a:pt x="7680" y="1264"/>
                    <a:pt x="7680" y="1264"/>
                  </a:cubicBezTo>
                  <a:cubicBezTo>
                    <a:pt x="7680" y="376"/>
                    <a:pt x="7680" y="376"/>
                    <a:pt x="7680" y="376"/>
                  </a:cubicBezTo>
                  <a:cubicBezTo>
                    <a:pt x="7680" y="376"/>
                    <a:pt x="5676" y="0"/>
                    <a:pt x="4532" y="192"/>
                  </a:cubicBezTo>
                  <a:cubicBezTo>
                    <a:pt x="3388" y="384"/>
                    <a:pt x="732" y="496"/>
                    <a:pt x="0" y="80"/>
                  </a:cubicBezTo>
                  <a:lnTo>
                    <a:pt x="0" y="1088"/>
                  </a:lnTo>
                  <a:close/>
                </a:path>
              </a:pathLst>
            </a:custGeom>
            <a:solidFill>
              <a:srgbClr val="DC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EA9D94C3-424B-D17A-B55C-0A2C7E140FC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0" y="2946995"/>
              <a:ext cx="12187237" cy="2424113"/>
            </a:xfrm>
            <a:custGeom>
              <a:avLst/>
              <a:gdLst>
                <a:gd name="T0" fmla="*/ 0 w 7680"/>
                <a:gd name="T1" fmla="*/ 158 h 1526"/>
                <a:gd name="T2" fmla="*/ 1764 w 7680"/>
                <a:gd name="T3" fmla="*/ 742 h 1526"/>
                <a:gd name="T4" fmla="*/ 3780 w 7680"/>
                <a:gd name="T5" fmla="*/ 622 h 1526"/>
                <a:gd name="T6" fmla="*/ 5678 w 7680"/>
                <a:gd name="T7" fmla="*/ 175 h 1526"/>
                <a:gd name="T8" fmla="*/ 7680 w 7680"/>
                <a:gd name="T9" fmla="*/ 822 h 1526"/>
                <a:gd name="T10" fmla="*/ 7680 w 7680"/>
                <a:gd name="T11" fmla="*/ 1390 h 1526"/>
                <a:gd name="T12" fmla="*/ 6236 w 7680"/>
                <a:gd name="T13" fmla="*/ 1286 h 1526"/>
                <a:gd name="T14" fmla="*/ 3317 w 7680"/>
                <a:gd name="T15" fmla="*/ 578 h 1526"/>
                <a:gd name="T16" fmla="*/ 724 w 7680"/>
                <a:gd name="T17" fmla="*/ 982 h 1526"/>
                <a:gd name="T18" fmla="*/ 0 w 7680"/>
                <a:gd name="T19" fmla="*/ 768 h 1526"/>
                <a:gd name="T20" fmla="*/ 0 w 7680"/>
                <a:gd name="T21" fmla="*/ 15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0" h="1526">
                  <a:moveTo>
                    <a:pt x="0" y="158"/>
                  </a:moveTo>
                  <a:cubicBezTo>
                    <a:pt x="436" y="174"/>
                    <a:pt x="1204" y="438"/>
                    <a:pt x="1764" y="742"/>
                  </a:cubicBezTo>
                  <a:cubicBezTo>
                    <a:pt x="2324" y="1046"/>
                    <a:pt x="3100" y="1070"/>
                    <a:pt x="3780" y="622"/>
                  </a:cubicBezTo>
                  <a:cubicBezTo>
                    <a:pt x="4460" y="174"/>
                    <a:pt x="5089" y="0"/>
                    <a:pt x="5678" y="175"/>
                  </a:cubicBezTo>
                  <a:cubicBezTo>
                    <a:pt x="6268" y="350"/>
                    <a:pt x="7076" y="910"/>
                    <a:pt x="7680" y="822"/>
                  </a:cubicBezTo>
                  <a:cubicBezTo>
                    <a:pt x="7680" y="1390"/>
                    <a:pt x="7680" y="1390"/>
                    <a:pt x="7680" y="1390"/>
                  </a:cubicBezTo>
                  <a:cubicBezTo>
                    <a:pt x="7680" y="1390"/>
                    <a:pt x="7036" y="1526"/>
                    <a:pt x="6236" y="1286"/>
                  </a:cubicBezTo>
                  <a:cubicBezTo>
                    <a:pt x="5436" y="1046"/>
                    <a:pt x="4246" y="542"/>
                    <a:pt x="3317" y="578"/>
                  </a:cubicBezTo>
                  <a:cubicBezTo>
                    <a:pt x="2388" y="614"/>
                    <a:pt x="1260" y="1006"/>
                    <a:pt x="724" y="982"/>
                  </a:cubicBezTo>
                  <a:cubicBezTo>
                    <a:pt x="188" y="958"/>
                    <a:pt x="0" y="768"/>
                    <a:pt x="0" y="76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" name="Rounded Rectangle 18">
            <a:extLst>
              <a:ext uri="{FF2B5EF4-FFF2-40B4-BE49-F238E27FC236}">
                <a16:creationId xmlns:a16="http://schemas.microsoft.com/office/drawing/2014/main" id="{49C87422-5028-82A3-713C-F13D4F75E0D1}"/>
              </a:ext>
            </a:extLst>
          </p:cNvPr>
          <p:cNvSpPr/>
          <p:nvPr/>
        </p:nvSpPr>
        <p:spPr>
          <a:xfrm>
            <a:off x="2622333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iPhone</a:t>
            </a:r>
          </a:p>
        </p:txBody>
      </p:sp>
      <p:sp>
        <p:nvSpPr>
          <p:cNvPr id="5" name="Rounded Rectangle 19">
            <a:extLst>
              <a:ext uri="{FF2B5EF4-FFF2-40B4-BE49-F238E27FC236}">
                <a16:creationId xmlns:a16="http://schemas.microsoft.com/office/drawing/2014/main" id="{0D8B1A61-2EAF-39B9-E764-C0E2428D80AE}"/>
              </a:ext>
            </a:extLst>
          </p:cNvPr>
          <p:cNvSpPr/>
          <p:nvPr/>
        </p:nvSpPr>
        <p:spPr>
          <a:xfrm>
            <a:off x="8952024" y="5626576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Android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34112171-DDD8-0FE1-CC33-C93DCB2ED5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892" y="697499"/>
            <a:ext cx="2439876" cy="4569445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3511E713-BCE6-8BAF-26DA-B61D9A50C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19" y="441511"/>
            <a:ext cx="2455101" cy="4825433"/>
          </a:xfrm>
          <a:prstGeom prst="rect">
            <a:avLst/>
          </a:prstGeom>
        </p:spPr>
      </p:pic>
      <p:pic>
        <p:nvPicPr>
          <p:cNvPr id="8" name="תמונה 7" descr="תמונה שמכילה טקסט, צילום מסך, תרשים, עיצוב&#10;&#10;התיאור נוצר באופן אוטומטי">
            <a:extLst>
              <a:ext uri="{FF2B5EF4-FFF2-40B4-BE49-F238E27FC236}">
                <a16:creationId xmlns:a16="http://schemas.microsoft.com/office/drawing/2014/main" id="{A3BBFA61-9CEA-C502-FD3D-32EEE2850B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"/>
          <a:stretch/>
        </p:blipFill>
        <p:spPr>
          <a:xfrm>
            <a:off x="2379216" y="1020933"/>
            <a:ext cx="2050741" cy="3545348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3F8A8FA-B620-BFF5-D5BB-864984BEA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4240" y="1117600"/>
            <a:ext cx="2225039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3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19063-F3F2-6BA9-520C-79D0AB93D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207B4CA5-AC4E-DFAC-E02F-F6DCCBF7C9FF}"/>
              </a:ext>
            </a:extLst>
          </p:cNvPr>
          <p:cNvGrpSpPr/>
          <p:nvPr/>
        </p:nvGrpSpPr>
        <p:grpSpPr>
          <a:xfrm>
            <a:off x="0" y="1959443"/>
            <a:ext cx="12187238" cy="2617193"/>
            <a:chOff x="-1" y="2946995"/>
            <a:chExt cx="12187238" cy="2617193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2643DE11-991B-325E-95BF-AD88DC89EFC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1" y="3429000"/>
              <a:ext cx="12187237" cy="2135188"/>
            </a:xfrm>
            <a:custGeom>
              <a:avLst/>
              <a:gdLst>
                <a:gd name="T0" fmla="*/ 0 w 7680"/>
                <a:gd name="T1" fmla="*/ 1088 h 1344"/>
                <a:gd name="T2" fmla="*/ 1708 w 7680"/>
                <a:gd name="T3" fmla="*/ 1328 h 1344"/>
                <a:gd name="T4" fmla="*/ 5308 w 7680"/>
                <a:gd name="T5" fmla="*/ 664 h 1344"/>
                <a:gd name="T6" fmla="*/ 7680 w 7680"/>
                <a:gd name="T7" fmla="*/ 1264 h 1344"/>
                <a:gd name="T8" fmla="*/ 7680 w 7680"/>
                <a:gd name="T9" fmla="*/ 376 h 1344"/>
                <a:gd name="T10" fmla="*/ 4532 w 7680"/>
                <a:gd name="T11" fmla="*/ 192 h 1344"/>
                <a:gd name="T12" fmla="*/ 0 w 7680"/>
                <a:gd name="T13" fmla="*/ 80 h 1344"/>
                <a:gd name="T14" fmla="*/ 0 w 7680"/>
                <a:gd name="T15" fmla="*/ 1088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344">
                  <a:moveTo>
                    <a:pt x="0" y="1088"/>
                  </a:moveTo>
                  <a:cubicBezTo>
                    <a:pt x="0" y="1088"/>
                    <a:pt x="532" y="1344"/>
                    <a:pt x="1708" y="1328"/>
                  </a:cubicBezTo>
                  <a:cubicBezTo>
                    <a:pt x="2884" y="1312"/>
                    <a:pt x="4004" y="624"/>
                    <a:pt x="5308" y="664"/>
                  </a:cubicBezTo>
                  <a:cubicBezTo>
                    <a:pt x="6612" y="704"/>
                    <a:pt x="7680" y="1264"/>
                    <a:pt x="7680" y="1264"/>
                  </a:cubicBezTo>
                  <a:cubicBezTo>
                    <a:pt x="7680" y="376"/>
                    <a:pt x="7680" y="376"/>
                    <a:pt x="7680" y="376"/>
                  </a:cubicBezTo>
                  <a:cubicBezTo>
                    <a:pt x="7680" y="376"/>
                    <a:pt x="5676" y="0"/>
                    <a:pt x="4532" y="192"/>
                  </a:cubicBezTo>
                  <a:cubicBezTo>
                    <a:pt x="3388" y="384"/>
                    <a:pt x="732" y="496"/>
                    <a:pt x="0" y="80"/>
                  </a:cubicBezTo>
                  <a:lnTo>
                    <a:pt x="0" y="1088"/>
                  </a:lnTo>
                  <a:close/>
                </a:path>
              </a:pathLst>
            </a:custGeom>
            <a:solidFill>
              <a:srgbClr val="DCEC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AFA97C88-4B44-FF46-426B-2A082BAEB8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0" y="2946995"/>
              <a:ext cx="12187237" cy="2424113"/>
            </a:xfrm>
            <a:custGeom>
              <a:avLst/>
              <a:gdLst>
                <a:gd name="T0" fmla="*/ 0 w 7680"/>
                <a:gd name="T1" fmla="*/ 158 h 1526"/>
                <a:gd name="T2" fmla="*/ 1764 w 7680"/>
                <a:gd name="T3" fmla="*/ 742 h 1526"/>
                <a:gd name="T4" fmla="*/ 3780 w 7680"/>
                <a:gd name="T5" fmla="*/ 622 h 1526"/>
                <a:gd name="T6" fmla="*/ 5678 w 7680"/>
                <a:gd name="T7" fmla="*/ 175 h 1526"/>
                <a:gd name="T8" fmla="*/ 7680 w 7680"/>
                <a:gd name="T9" fmla="*/ 822 h 1526"/>
                <a:gd name="T10" fmla="*/ 7680 w 7680"/>
                <a:gd name="T11" fmla="*/ 1390 h 1526"/>
                <a:gd name="T12" fmla="*/ 6236 w 7680"/>
                <a:gd name="T13" fmla="*/ 1286 h 1526"/>
                <a:gd name="T14" fmla="*/ 3317 w 7680"/>
                <a:gd name="T15" fmla="*/ 578 h 1526"/>
                <a:gd name="T16" fmla="*/ 724 w 7680"/>
                <a:gd name="T17" fmla="*/ 982 h 1526"/>
                <a:gd name="T18" fmla="*/ 0 w 7680"/>
                <a:gd name="T19" fmla="*/ 768 h 1526"/>
                <a:gd name="T20" fmla="*/ 0 w 7680"/>
                <a:gd name="T21" fmla="*/ 158 h 1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80" h="1526">
                  <a:moveTo>
                    <a:pt x="0" y="158"/>
                  </a:moveTo>
                  <a:cubicBezTo>
                    <a:pt x="436" y="174"/>
                    <a:pt x="1204" y="438"/>
                    <a:pt x="1764" y="742"/>
                  </a:cubicBezTo>
                  <a:cubicBezTo>
                    <a:pt x="2324" y="1046"/>
                    <a:pt x="3100" y="1070"/>
                    <a:pt x="3780" y="622"/>
                  </a:cubicBezTo>
                  <a:cubicBezTo>
                    <a:pt x="4460" y="174"/>
                    <a:pt x="5089" y="0"/>
                    <a:pt x="5678" y="175"/>
                  </a:cubicBezTo>
                  <a:cubicBezTo>
                    <a:pt x="6268" y="350"/>
                    <a:pt x="7076" y="910"/>
                    <a:pt x="7680" y="822"/>
                  </a:cubicBezTo>
                  <a:cubicBezTo>
                    <a:pt x="7680" y="1390"/>
                    <a:pt x="7680" y="1390"/>
                    <a:pt x="7680" y="1390"/>
                  </a:cubicBezTo>
                  <a:cubicBezTo>
                    <a:pt x="7680" y="1390"/>
                    <a:pt x="7036" y="1526"/>
                    <a:pt x="6236" y="1286"/>
                  </a:cubicBezTo>
                  <a:cubicBezTo>
                    <a:pt x="5436" y="1046"/>
                    <a:pt x="4246" y="542"/>
                    <a:pt x="3317" y="578"/>
                  </a:cubicBezTo>
                  <a:cubicBezTo>
                    <a:pt x="2388" y="614"/>
                    <a:pt x="1260" y="1006"/>
                    <a:pt x="724" y="982"/>
                  </a:cubicBezTo>
                  <a:cubicBezTo>
                    <a:pt x="188" y="958"/>
                    <a:pt x="0" y="768"/>
                    <a:pt x="0" y="768"/>
                  </a:cubicBezTo>
                  <a:lnTo>
                    <a:pt x="0" y="158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2AB741E-FEC7-07C9-6522-4CC36DC5B1D6}"/>
              </a:ext>
            </a:extLst>
          </p:cNvPr>
          <p:cNvSpPr txBox="1"/>
          <p:nvPr/>
        </p:nvSpPr>
        <p:spPr>
          <a:xfrm>
            <a:off x="3349827" y="180735"/>
            <a:ext cx="54875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600" dirty="0">
                <a:latin typeface="Biome (כותרות)"/>
                <a:ea typeface="+mj-ea"/>
                <a:cs typeface="+mj-cs"/>
              </a:rPr>
              <a:t>Demo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F5724B5F-4AB4-2ECE-F1E7-1B4587F43A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30" y="295646"/>
            <a:ext cx="3346137" cy="6266707"/>
          </a:xfrm>
          <a:prstGeom prst="rect">
            <a:avLst/>
          </a:prstGeom>
        </p:spPr>
      </p:pic>
      <p:sp>
        <p:nvSpPr>
          <p:cNvPr id="5" name="Rounded Rectangle 18">
            <a:extLst>
              <a:ext uri="{FF2B5EF4-FFF2-40B4-BE49-F238E27FC236}">
                <a16:creationId xmlns:a16="http://schemas.microsoft.com/office/drawing/2014/main" id="{2183A7FA-CFCD-134A-B595-ED3A255F9D7D}"/>
              </a:ext>
            </a:extLst>
          </p:cNvPr>
          <p:cNvSpPr/>
          <p:nvPr/>
        </p:nvSpPr>
        <p:spPr>
          <a:xfrm>
            <a:off x="1585160" y="6044531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Business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BFE0A20-CC5C-6370-F6BF-87CB792BDF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10" y="295646"/>
            <a:ext cx="3346137" cy="6266707"/>
          </a:xfrm>
          <a:prstGeom prst="rect">
            <a:avLst/>
          </a:prstGeom>
        </p:spPr>
      </p:pic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52E92818-0212-8917-4443-C1D961D5CFEE}"/>
              </a:ext>
            </a:extLst>
          </p:cNvPr>
          <p:cNvSpPr/>
          <p:nvPr/>
        </p:nvSpPr>
        <p:spPr>
          <a:xfrm>
            <a:off x="8778440" y="6044531"/>
            <a:ext cx="1590675" cy="409575"/>
          </a:xfrm>
          <a:prstGeom prst="roundRect">
            <a:avLst>
              <a:gd name="adj" fmla="val 50000"/>
            </a:avLst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Client</a:t>
            </a:r>
          </a:p>
        </p:txBody>
      </p:sp>
      <p:pic>
        <p:nvPicPr>
          <p:cNvPr id="11" name="business">
            <a:hlinkClick r:id="" action="ppaction://media"/>
            <a:extLst>
              <a:ext uri="{FF2B5EF4-FFF2-40B4-BE49-F238E27FC236}">
                <a16:creationId xmlns:a16="http://schemas.microsoft.com/office/drawing/2014/main" id="{6447EEE9-1F47-4503-8A04-AE5B4BDE9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4431" b="6083"/>
          <a:stretch/>
        </p:blipFill>
        <p:spPr>
          <a:xfrm>
            <a:off x="853440" y="873760"/>
            <a:ext cx="3068320" cy="5062524"/>
          </a:xfrm>
          <a:prstGeom prst="rect">
            <a:avLst/>
          </a:prstGeom>
        </p:spPr>
      </p:pic>
      <p:pic>
        <p:nvPicPr>
          <p:cNvPr id="12" name="Client">
            <a:hlinkClick r:id="" action="ppaction://media"/>
            <a:extLst>
              <a:ext uri="{FF2B5EF4-FFF2-40B4-BE49-F238E27FC236}">
                <a16:creationId xmlns:a16="http://schemas.microsoft.com/office/drawing/2014/main" id="{52E714F9-B4A8-380B-7AEC-B4914C9EC4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3973" b="6322"/>
          <a:stretch/>
        </p:blipFill>
        <p:spPr>
          <a:xfrm>
            <a:off x="8046720" y="863599"/>
            <a:ext cx="3027679" cy="50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5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451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FE45-4683-DBD6-891F-E6F13263A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E030A187-8328-A6CF-3715-60788FB46E28}"/>
              </a:ext>
            </a:extLst>
          </p:cNvPr>
          <p:cNvGrpSpPr/>
          <p:nvPr/>
        </p:nvGrpSpPr>
        <p:grpSpPr>
          <a:xfrm>
            <a:off x="0" y="4954136"/>
            <a:ext cx="12192000" cy="190913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1893C41-2720-5448-0BEA-17FA9C20D1CD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EE446D4-3678-4DBB-2A50-C8FB447000BB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81">
            <a:extLst>
              <a:ext uri="{FF2B5EF4-FFF2-40B4-BE49-F238E27FC236}">
                <a16:creationId xmlns:a16="http://schemas.microsoft.com/office/drawing/2014/main" id="{2A38C255-62FF-2A32-55CC-F0B9F60C6AD1}"/>
              </a:ext>
            </a:extLst>
          </p:cNvPr>
          <p:cNvGrpSpPr/>
          <p:nvPr/>
        </p:nvGrpSpPr>
        <p:grpSpPr>
          <a:xfrm flipV="1">
            <a:off x="0" y="-91439"/>
            <a:ext cx="12192000" cy="2668136"/>
            <a:chOff x="0" y="4948862"/>
            <a:chExt cx="12192000" cy="1909138"/>
          </a:xfrm>
        </p:grpSpPr>
        <p:sp>
          <p:nvSpPr>
            <p:cNvPr id="7" name="Freeform: Shape 82">
              <a:extLst>
                <a:ext uri="{FF2B5EF4-FFF2-40B4-BE49-F238E27FC236}">
                  <a16:creationId xmlns:a16="http://schemas.microsoft.com/office/drawing/2014/main" id="{63D9543F-3C65-4BEC-79EF-172DE20B52A0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83">
              <a:extLst>
                <a:ext uri="{FF2B5EF4-FFF2-40B4-BE49-F238E27FC236}">
                  <a16:creationId xmlns:a16="http://schemas.microsoft.com/office/drawing/2014/main" id="{A8F3F9E2-2976-2100-0F20-4395FAFF49AF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2637322-E0E3-6982-D410-1CB25F2DB4F7}"/>
              </a:ext>
            </a:extLst>
          </p:cNvPr>
          <p:cNvSpPr txBox="1"/>
          <p:nvPr/>
        </p:nvSpPr>
        <p:spPr>
          <a:xfrm>
            <a:off x="2509224" y="2661483"/>
            <a:ext cx="71735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8000" dirty="0">
                <a:latin typeface="Biome (כותרות)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3338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744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6" name="תיבת טקסט 9">
            <a:extLst>
              <a:ext uri="{FF2B5EF4-FFF2-40B4-BE49-F238E27FC236}">
                <a16:creationId xmlns:a16="http://schemas.microsoft.com/office/drawing/2014/main" id="{2CA0FADD-6BB0-543C-5883-46778F6EF5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10886"/>
              </p:ext>
            </p:extLst>
          </p:nvPr>
        </p:nvGraphicFramePr>
        <p:xfrm>
          <a:off x="202807" y="88778"/>
          <a:ext cx="6094520" cy="6561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66306D0F-020A-D3B1-1A3A-AA4824FE432A}"/>
              </a:ext>
            </a:extLst>
          </p:cNvPr>
          <p:cNvSpPr txBox="1"/>
          <p:nvPr/>
        </p:nvSpPr>
        <p:spPr>
          <a:xfrm>
            <a:off x="6838466" y="1510243"/>
            <a:ext cx="560940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he-IL" altLang="he-IL" sz="2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"Good app design is not just about pixels; </a:t>
            </a:r>
          </a:p>
          <a:p>
            <a:pPr defTabSz="914377">
              <a:defRPr/>
            </a:pPr>
            <a:r>
              <a:rPr lang="he-IL" altLang="he-IL" sz="2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it's a harmonious blend of user experience and aesthetics, transforming complexity</a:t>
            </a:r>
          </a:p>
          <a:p>
            <a:pPr defTabSz="914377">
              <a:defRPr/>
            </a:pPr>
            <a:r>
              <a:rPr lang="he-IL" altLang="he-IL" sz="2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into simplicity for a seamless digital journey"</a:t>
            </a: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10623-60ED-EFB4-B1BB-08275EDD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DF671134-672E-BC6C-A4E4-45B6F3C014A3}"/>
              </a:ext>
            </a:extLst>
          </p:cNvPr>
          <p:cNvGrpSpPr/>
          <p:nvPr/>
        </p:nvGrpSpPr>
        <p:grpSpPr>
          <a:xfrm>
            <a:off x="0" y="4954136"/>
            <a:ext cx="12192000" cy="190913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434B12-C1D5-D01C-1749-623805B497F0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29DC7E2-B904-69BB-74A8-ECA98356970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69E22643-E363-D1DF-C8CF-74713AF6194E}"/>
              </a:ext>
            </a:extLst>
          </p:cNvPr>
          <p:cNvSpPr txBox="1"/>
          <p:nvPr/>
        </p:nvSpPr>
        <p:spPr>
          <a:xfrm>
            <a:off x="3637346" y="405073"/>
            <a:ext cx="4736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Biome (כותרות)"/>
                <a:ea typeface="+mj-ea"/>
                <a:cs typeface="+mj-cs"/>
              </a:rPr>
              <a:t>Work assignment</a:t>
            </a:r>
            <a:endParaRPr lang="he-IL" sz="4000" dirty="0">
              <a:latin typeface="Biome (כותרות)"/>
              <a:ea typeface="+mj-ea"/>
              <a:cs typeface="+mj-cs"/>
            </a:endParaRPr>
          </a:p>
        </p:txBody>
      </p: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2C1B6E6F-F782-02B1-2779-6FA4AA01D793}"/>
              </a:ext>
            </a:extLst>
          </p:cNvPr>
          <p:cNvCxnSpPr/>
          <p:nvPr/>
        </p:nvCxnSpPr>
        <p:spPr>
          <a:xfrm>
            <a:off x="2432481" y="2186122"/>
            <a:ext cx="0" cy="22282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37764261-EA77-AA13-5061-20799050C80C}"/>
              </a:ext>
            </a:extLst>
          </p:cNvPr>
          <p:cNvCxnSpPr/>
          <p:nvPr/>
        </p:nvCxnSpPr>
        <p:spPr>
          <a:xfrm>
            <a:off x="4813176" y="2186122"/>
            <a:ext cx="0" cy="22282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D6A432DF-1E32-0B0D-4281-B2FB059465DB}"/>
              </a:ext>
            </a:extLst>
          </p:cNvPr>
          <p:cNvCxnSpPr/>
          <p:nvPr/>
        </p:nvCxnSpPr>
        <p:spPr>
          <a:xfrm>
            <a:off x="7300403" y="2186119"/>
            <a:ext cx="0" cy="22282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3DD9B7A8-3842-DDD2-6089-84E1F8593E30}"/>
              </a:ext>
            </a:extLst>
          </p:cNvPr>
          <p:cNvCxnSpPr/>
          <p:nvPr/>
        </p:nvCxnSpPr>
        <p:spPr>
          <a:xfrm>
            <a:off x="9636710" y="2186120"/>
            <a:ext cx="0" cy="22282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A4F312E-5002-F468-57F0-C7326092E770}"/>
              </a:ext>
            </a:extLst>
          </p:cNvPr>
          <p:cNvSpPr txBox="1"/>
          <p:nvPr/>
        </p:nvSpPr>
        <p:spPr>
          <a:xfrm>
            <a:off x="147229" y="2561605"/>
            <a:ext cx="2337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b="1" i="1" u="sng" dirty="0"/>
              <a:t>Anna Pinchuk</a:t>
            </a:r>
          </a:p>
          <a:p>
            <a:pPr lvl="0">
              <a:lnSpc>
                <a:spcPct val="100000"/>
              </a:lnSpc>
            </a:pPr>
            <a:endParaRPr lang="en-US" b="1" i="1" u="sng" dirty="0"/>
          </a:p>
          <a:p>
            <a:pPr lvl="0">
              <a:lnSpc>
                <a:spcPct val="100000"/>
              </a:lnSpc>
            </a:pPr>
            <a:r>
              <a:rPr lang="en-US" sz="1800" b="1" i="1" dirty="0"/>
              <a:t>- Login pa</a:t>
            </a:r>
            <a:r>
              <a:rPr lang="en-US" b="1" i="1" dirty="0"/>
              <a:t>ge</a:t>
            </a:r>
          </a:p>
          <a:p>
            <a:pPr lvl="0">
              <a:lnSpc>
                <a:spcPct val="100000"/>
              </a:lnSpc>
            </a:pPr>
            <a:r>
              <a:rPr lang="en-US" b="1" i="1" dirty="0"/>
              <a:t>- </a:t>
            </a:r>
            <a:r>
              <a:rPr lang="en-US" sz="1800" b="1" i="1" dirty="0"/>
              <a:t>Business statistics</a:t>
            </a:r>
          </a:p>
          <a:p>
            <a:pPr lvl="0">
              <a:lnSpc>
                <a:spcPct val="100000"/>
              </a:lnSpc>
            </a:pPr>
            <a:r>
              <a:rPr lang="en-US" b="1" i="1" dirty="0"/>
              <a:t>- Business calendar</a:t>
            </a:r>
            <a:endParaRPr lang="en-US" sz="1800" b="1" i="1" dirty="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C9EE076-2EAA-547F-1711-EE7B19C4167C}"/>
              </a:ext>
            </a:extLst>
          </p:cNvPr>
          <p:cNvSpPr txBox="1"/>
          <p:nvPr/>
        </p:nvSpPr>
        <p:spPr>
          <a:xfrm>
            <a:off x="2480203" y="2561604"/>
            <a:ext cx="2337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b="1" i="1" u="sng" dirty="0"/>
              <a:t>Zohar </a:t>
            </a:r>
            <a:r>
              <a:rPr lang="en-US" b="1" i="1" u="sng" dirty="0" err="1"/>
              <a:t>Simhon</a:t>
            </a:r>
            <a:endParaRPr lang="en-US" b="1" i="1" u="sng" dirty="0"/>
          </a:p>
          <a:p>
            <a:pPr lvl="0">
              <a:lnSpc>
                <a:spcPct val="100000"/>
              </a:lnSpc>
            </a:pPr>
            <a:endParaRPr lang="en-US" b="1" i="1" u="sng" dirty="0"/>
          </a:p>
          <a:p>
            <a:pPr lvl="0">
              <a:lnSpc>
                <a:spcPct val="100000"/>
              </a:lnSpc>
            </a:pPr>
            <a:r>
              <a:rPr lang="en-US" sz="1800" b="1" i="1" dirty="0"/>
              <a:t>- Navbar</a:t>
            </a:r>
            <a:endParaRPr lang="en-US" b="1" i="1" dirty="0"/>
          </a:p>
          <a:p>
            <a:pPr lvl="0">
              <a:lnSpc>
                <a:spcPct val="100000"/>
              </a:lnSpc>
            </a:pPr>
            <a:r>
              <a:rPr lang="en-US" b="1" i="1" dirty="0"/>
              <a:t>- Book appointment</a:t>
            </a:r>
          </a:p>
          <a:p>
            <a:pPr lvl="0">
              <a:lnSpc>
                <a:spcPct val="100000"/>
              </a:lnSpc>
            </a:pPr>
            <a:r>
              <a:rPr lang="en-US" sz="1800" b="1" i="1" dirty="0"/>
              <a:t>- client profile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DE56585-D21B-6B63-0376-25DA07D11F65}"/>
              </a:ext>
            </a:extLst>
          </p:cNvPr>
          <p:cNvSpPr txBox="1"/>
          <p:nvPr/>
        </p:nvSpPr>
        <p:spPr>
          <a:xfrm>
            <a:off x="4832413" y="2551836"/>
            <a:ext cx="26803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b="1" i="1" u="sng" dirty="0"/>
              <a:t>Matan Weiss</a:t>
            </a:r>
          </a:p>
          <a:p>
            <a:pPr lvl="0">
              <a:lnSpc>
                <a:spcPct val="100000"/>
              </a:lnSpc>
            </a:pPr>
            <a:endParaRPr lang="en-US" b="1" i="1" u="sng" dirty="0"/>
          </a:p>
          <a:p>
            <a:pPr lvl="0">
              <a:lnSpc>
                <a:spcPct val="100000"/>
              </a:lnSpc>
            </a:pPr>
            <a:r>
              <a:rPr lang="en-US" sz="1800" b="1" i="1" dirty="0"/>
              <a:t>- Client calendar</a:t>
            </a:r>
            <a:endParaRPr lang="en-US" b="1" i="1" dirty="0"/>
          </a:p>
          <a:p>
            <a:pPr lvl="0">
              <a:lnSpc>
                <a:spcPct val="100000"/>
              </a:lnSpc>
            </a:pPr>
            <a:r>
              <a:rPr lang="en-US" b="1" i="1" dirty="0"/>
              <a:t>- firebase connection</a:t>
            </a:r>
          </a:p>
          <a:p>
            <a:pPr lvl="0">
              <a:lnSpc>
                <a:spcPct val="100000"/>
              </a:lnSpc>
            </a:pPr>
            <a:r>
              <a:rPr lang="en-US" sz="1800" b="1" i="1" dirty="0"/>
              <a:t>- Search logic</a:t>
            </a:r>
          </a:p>
          <a:p>
            <a:pPr lvl="0">
              <a:lnSpc>
                <a:spcPct val="100000"/>
              </a:lnSpc>
            </a:pPr>
            <a:r>
              <a:rPr lang="en-US" b="1" i="1" dirty="0"/>
              <a:t>- Pictures upload</a:t>
            </a:r>
            <a:endParaRPr lang="en-US" sz="1800" b="1" i="1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BFBCD24-BC7B-ED57-2FF2-5EBE18D2F0AC}"/>
              </a:ext>
            </a:extLst>
          </p:cNvPr>
          <p:cNvSpPr txBox="1"/>
          <p:nvPr/>
        </p:nvSpPr>
        <p:spPr>
          <a:xfrm>
            <a:off x="7470928" y="2551837"/>
            <a:ext cx="26803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b="1" i="1" u="sng" dirty="0"/>
              <a:t>Yeela Citron</a:t>
            </a:r>
          </a:p>
          <a:p>
            <a:pPr lvl="0">
              <a:lnSpc>
                <a:spcPct val="100000"/>
              </a:lnSpc>
            </a:pPr>
            <a:endParaRPr lang="en-US" b="1" i="1" u="sng" dirty="0"/>
          </a:p>
          <a:p>
            <a:pPr lvl="0">
              <a:lnSpc>
                <a:spcPct val="100000"/>
              </a:lnSpc>
            </a:pPr>
            <a:r>
              <a:rPr lang="en-US" sz="1800" b="1" i="1" dirty="0"/>
              <a:t>- Registration- </a:t>
            </a:r>
          </a:p>
          <a:p>
            <a:pPr lvl="0">
              <a:lnSpc>
                <a:spcPct val="100000"/>
              </a:lnSpc>
            </a:pPr>
            <a:r>
              <a:rPr lang="en-US" sz="1800" b="1" i="1" dirty="0"/>
              <a:t>client + business</a:t>
            </a:r>
          </a:p>
          <a:p>
            <a:pPr lvl="0">
              <a:lnSpc>
                <a:spcPct val="100000"/>
              </a:lnSpc>
            </a:pPr>
            <a:r>
              <a:rPr lang="en-US" b="1" i="1" dirty="0"/>
              <a:t>- Business profile</a:t>
            </a:r>
          </a:p>
          <a:p>
            <a:pPr lvl="0">
              <a:lnSpc>
                <a:spcPct val="100000"/>
              </a:lnSpc>
            </a:pPr>
            <a:r>
              <a:rPr lang="en-US" sz="1800" b="1" i="1" dirty="0"/>
              <a:t>- Business rating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A199E0E-7019-BFCD-8F5C-67223905C0E9}"/>
              </a:ext>
            </a:extLst>
          </p:cNvPr>
          <p:cNvSpPr txBox="1"/>
          <p:nvPr/>
        </p:nvSpPr>
        <p:spPr>
          <a:xfrm>
            <a:off x="9804265" y="2551836"/>
            <a:ext cx="26803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b="1" i="1" u="sng" dirty="0"/>
              <a:t>Abigail Isaacs</a:t>
            </a:r>
          </a:p>
          <a:p>
            <a:pPr lvl="0">
              <a:lnSpc>
                <a:spcPct val="100000"/>
              </a:lnSpc>
            </a:pPr>
            <a:endParaRPr lang="en-US" b="1" i="1" u="sng" dirty="0"/>
          </a:p>
          <a:p>
            <a:pPr lvl="0">
              <a:lnSpc>
                <a:spcPct val="100000"/>
              </a:lnSpc>
            </a:pPr>
            <a:r>
              <a:rPr lang="en-US" sz="1800" b="1" i="1" dirty="0"/>
              <a:t>- Client home screen</a:t>
            </a:r>
          </a:p>
          <a:p>
            <a:pPr lvl="0">
              <a:lnSpc>
                <a:spcPct val="100000"/>
              </a:lnSpc>
            </a:pPr>
            <a:r>
              <a:rPr lang="en-US" b="1" i="1" dirty="0"/>
              <a:t>- Search screen</a:t>
            </a:r>
          </a:p>
          <a:p>
            <a:pPr lvl="0">
              <a:lnSpc>
                <a:spcPct val="100000"/>
              </a:lnSpc>
            </a:pPr>
            <a:r>
              <a:rPr lang="en-US" sz="1800" b="1" i="1" dirty="0"/>
              <a:t>- Result screen</a:t>
            </a:r>
          </a:p>
          <a:p>
            <a:pPr lvl="0">
              <a:lnSpc>
                <a:spcPct val="100000"/>
              </a:lnSpc>
            </a:pP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37060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7492A69D-4C84-71E8-50EC-F61B4A1AB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507067"/>
              </p:ext>
            </p:extLst>
          </p:nvPr>
        </p:nvGraphicFramePr>
        <p:xfrm>
          <a:off x="972819" y="1609153"/>
          <a:ext cx="10246361" cy="4455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56">
                  <a:extLst>
                    <a:ext uri="{9D8B030D-6E8A-4147-A177-3AD203B41FA5}">
                      <a16:colId xmlns:a16="http://schemas.microsoft.com/office/drawing/2014/main" val="3619940324"/>
                    </a:ext>
                  </a:extLst>
                </a:gridCol>
                <a:gridCol w="1268936">
                  <a:extLst>
                    <a:ext uri="{9D8B030D-6E8A-4147-A177-3AD203B41FA5}">
                      <a16:colId xmlns:a16="http://schemas.microsoft.com/office/drawing/2014/main" val="1484244380"/>
                    </a:ext>
                  </a:extLst>
                </a:gridCol>
                <a:gridCol w="1693287">
                  <a:extLst>
                    <a:ext uri="{9D8B030D-6E8A-4147-A177-3AD203B41FA5}">
                      <a16:colId xmlns:a16="http://schemas.microsoft.com/office/drawing/2014/main" val="2706934699"/>
                    </a:ext>
                  </a:extLst>
                </a:gridCol>
                <a:gridCol w="1261763">
                  <a:extLst>
                    <a:ext uri="{9D8B030D-6E8A-4147-A177-3AD203B41FA5}">
                      <a16:colId xmlns:a16="http://schemas.microsoft.com/office/drawing/2014/main" val="3531576535"/>
                    </a:ext>
                  </a:extLst>
                </a:gridCol>
                <a:gridCol w="4664319">
                  <a:extLst>
                    <a:ext uri="{9D8B030D-6E8A-4147-A177-3AD203B41FA5}">
                      <a16:colId xmlns:a16="http://schemas.microsoft.com/office/drawing/2014/main" val="1635187180"/>
                    </a:ext>
                  </a:extLst>
                </a:gridCol>
              </a:tblGrid>
              <a:tr h="82162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תיעדוף (גבוהה/נמוך)</a:t>
                      </a:r>
                      <a:endParaRPr lang="en-US" sz="16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תת סוג</a:t>
                      </a:r>
                      <a:endParaRPr lang="en-US" sz="16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סוג </a:t>
                      </a:r>
                      <a:br>
                        <a:rPr lang="he-IL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he-IL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(פונקציונאלית/ </a:t>
                      </a:r>
                      <a:br>
                        <a:rPr lang="he-IL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he-IL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לא פונקציונאלית)</a:t>
                      </a:r>
                      <a:endParaRPr lang="en-US" sz="16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סוג הרשאה/ משתמש</a:t>
                      </a:r>
                      <a:endParaRPr lang="en-US" sz="16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תיאור</a:t>
                      </a:r>
                      <a:endParaRPr lang="en-US" sz="16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460677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</a:rPr>
                        <a:t>גבוהה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מידע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פונקציונאלית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בעל עסק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</a:rPr>
                        <a:t>פרופיל להרשאת בעל עסק - בניית עמוד עסקי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051719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גבוהה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מידע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פונקציונאלית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לקוח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פרופיל להרשאת לקוח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188479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גבוהה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מידע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</a:rPr>
                        <a:t>פונקציונאלית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בעל עסק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הרשמה והתחברות להרשאת בעל עסק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348324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גבוהה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מידע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פונקציונאלית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לקוח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הרשמה והתחברות להרשאת לקוח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967661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גבוהה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מידע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פונקציונאלית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לקוח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חיפוש וסינון עסקים להרשאת לקוח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9997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גבוהה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קביעת תור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פונקציונאלית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לקוח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</a:rPr>
                        <a:t>קביעת תור להרשאת לקוח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76329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גבוהה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מידע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פונקציונאלית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בעל עסק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יומן לבעל עסק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53860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גבוהה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דירוג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פונקציונאלית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לקוח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דירוג עסקים על פי שירות שניתן ללקוח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881366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נמוכה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מידע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פונקציונאלית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בעל עסק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בר צד (</a:t>
                      </a:r>
                      <a:r>
                        <a:rPr lang="en-US" sz="1400">
                          <a:effectLst/>
                        </a:rPr>
                        <a:t>(navbar </a:t>
                      </a:r>
                      <a:r>
                        <a:rPr lang="he-IL" sz="1400">
                          <a:effectLst/>
                        </a:rPr>
                        <a:t>נפתח להרשאת בעל עסק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321027"/>
                  </a:ext>
                </a:extLst>
              </a:tr>
              <a:tr h="42792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גבוהה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אבטחה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לא פונקציונאלית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-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אבטחת מידע – המידע שנמסר על ידי הלקוח ובית העסק נשמר באופן מאובטח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646362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נמוכה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מידע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פונקציונאלית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לקוח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בר צד (</a:t>
                      </a:r>
                      <a:r>
                        <a:rPr lang="en-US" sz="1400">
                          <a:effectLst/>
                        </a:rPr>
                        <a:t>(navbar </a:t>
                      </a:r>
                      <a:r>
                        <a:rPr lang="he-IL" sz="1400">
                          <a:effectLst/>
                        </a:rPr>
                        <a:t>נפתח להרשאת לקוח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35789"/>
                  </a:ext>
                </a:extLst>
              </a:tr>
              <a:tr h="23107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נמוכה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מידע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פונקציונאלית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>
                          <a:effectLst/>
                        </a:rPr>
                        <a:t>בעל עסק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DCEC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he-IL" sz="1400" dirty="0">
                          <a:effectLst/>
                        </a:rPr>
                        <a:t>סטטיסטיקות מכירה לבעל עסק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5823" marR="65823" marT="32912" marB="32912">
                    <a:solidFill>
                      <a:srgbClr val="DCEC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2565"/>
                  </a:ext>
                </a:extLst>
              </a:tr>
            </a:tbl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66AAA89-473A-2586-42FD-18766B7BA08E}"/>
              </a:ext>
            </a:extLst>
          </p:cNvPr>
          <p:cNvSpPr txBox="1"/>
          <p:nvPr/>
        </p:nvSpPr>
        <p:spPr>
          <a:xfrm>
            <a:off x="4349843" y="531935"/>
            <a:ext cx="349231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000" dirty="0">
                <a:latin typeface="Biome (כותרות)"/>
                <a:ea typeface="+mj-ea"/>
                <a:cs typeface="+mj-cs"/>
              </a:rPr>
              <a:t>דרישות מערכת</a:t>
            </a:r>
            <a:br>
              <a:rPr lang="en-US" sz="2400" b="1" i="0" dirty="0">
                <a:effectLst/>
              </a:rPr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1184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09923A4E-576C-813B-566F-AC0A775DED3C}"/>
              </a:ext>
            </a:extLst>
          </p:cNvPr>
          <p:cNvSpPr txBox="1"/>
          <p:nvPr/>
        </p:nvSpPr>
        <p:spPr>
          <a:xfrm>
            <a:off x="3548569" y="413951"/>
            <a:ext cx="47369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Biome (כותרות)"/>
                <a:ea typeface="+mj-ea"/>
                <a:cs typeface="+mj-cs"/>
              </a:rPr>
              <a:t>Scrum Approach</a:t>
            </a:r>
            <a:br>
              <a:rPr lang="en-US" sz="2400" b="1" i="0" dirty="0">
                <a:effectLst/>
              </a:rPr>
            </a:br>
            <a:endParaRPr lang="he-IL" sz="2400" dirty="0"/>
          </a:p>
        </p:txBody>
      </p:sp>
      <p:pic>
        <p:nvPicPr>
          <p:cNvPr id="28" name="תמונה 27" descr="תמונה שמכילה טקסט, צילום מסך, גופן, תרשים&#10;&#10;התיאור נוצר באופן אוטומטי">
            <a:extLst>
              <a:ext uri="{FF2B5EF4-FFF2-40B4-BE49-F238E27FC236}">
                <a16:creationId xmlns:a16="http://schemas.microsoft.com/office/drawing/2014/main" id="{8762E3D1-C708-68A6-29B1-CDC907A92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4" b="10404"/>
          <a:stretch/>
        </p:blipFill>
        <p:spPr>
          <a:xfrm>
            <a:off x="1892475" y="1478901"/>
            <a:ext cx="8407047" cy="4429804"/>
          </a:xfrm>
          <a:prstGeom prst="rect">
            <a:avLst/>
          </a:prstGeom>
        </p:spPr>
      </p:pic>
      <p:pic>
        <p:nvPicPr>
          <p:cNvPr id="32" name="תמונה 31" descr="תמונה שמכילה טקסט, צילום מסך, עיגול, לוגו&#10;&#10;התיאור נוצר באופן אוטומטי">
            <a:extLst>
              <a:ext uri="{FF2B5EF4-FFF2-40B4-BE49-F238E27FC236}">
                <a16:creationId xmlns:a16="http://schemas.microsoft.com/office/drawing/2014/main" id="{A08AA5FE-0631-31F1-DAE1-FC0AA8ED2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432" y="-341588"/>
            <a:ext cx="4461331" cy="336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E8DFD-F7C6-0623-8C17-99117192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1017DD65-090B-B0EE-9C6F-7C1032A0EA50}"/>
              </a:ext>
            </a:extLst>
          </p:cNvPr>
          <p:cNvGrpSpPr/>
          <p:nvPr/>
        </p:nvGrpSpPr>
        <p:grpSpPr>
          <a:xfrm>
            <a:off x="0" y="4954136"/>
            <a:ext cx="12192000" cy="190913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CD889EC-4298-899A-B08C-9A15556CCE99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5F227C4-55C4-A221-AB3D-C5BA45F47287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תמונה 2" descr="תמונה שמכילה טקסט, צילום מסך, מספר, תרשים&#10;&#10;התיאור נוצר באופן אוטומטי">
            <a:extLst>
              <a:ext uri="{FF2B5EF4-FFF2-40B4-BE49-F238E27FC236}">
                <a16:creationId xmlns:a16="http://schemas.microsoft.com/office/drawing/2014/main" id="{299EC244-DE08-F251-F509-AE2AF9CE6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80"/>
          <a:stretch/>
        </p:blipFill>
        <p:spPr>
          <a:xfrm>
            <a:off x="3147779" y="1510931"/>
            <a:ext cx="5346997" cy="4058194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6537EF42-6B5E-8270-F094-FE5F8C9B92AD}"/>
              </a:ext>
            </a:extLst>
          </p:cNvPr>
          <p:cNvSpPr txBox="1"/>
          <p:nvPr/>
        </p:nvSpPr>
        <p:spPr>
          <a:xfrm>
            <a:off x="2421541" y="325990"/>
            <a:ext cx="734891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Biome (כותרות)"/>
                <a:ea typeface="+mj-ea"/>
                <a:cs typeface="+mj-cs"/>
              </a:rPr>
              <a:t>Reactive Core architecture </a:t>
            </a:r>
            <a:r>
              <a:rPr lang="en-US" sz="2000" dirty="0">
                <a:latin typeface="Biome (כותרות)"/>
                <a:ea typeface="+mj-ea"/>
                <a:cs typeface="+mj-cs"/>
              </a:rPr>
              <a:t>for multi-platform mobile application</a:t>
            </a:r>
            <a:endParaRPr lang="he-IL" sz="4000" dirty="0">
              <a:latin typeface="Biome (כותרות)"/>
              <a:ea typeface="+mj-ea"/>
              <a:cs typeface="+mj-cs"/>
            </a:endParaRPr>
          </a:p>
          <a:p>
            <a:endParaRPr lang="en-US" sz="4000" dirty="0">
              <a:latin typeface="Biome (כותרות)"/>
              <a:ea typeface="+mj-ea"/>
              <a:cs typeface="+mj-cs"/>
            </a:endParaRPr>
          </a:p>
          <a:p>
            <a:br>
              <a:rPr lang="en-US" sz="2400" b="1" i="0" dirty="0">
                <a:effectLst/>
              </a:rPr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82375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C58FA-A174-41B4-05FB-FF473E069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AD90EA3B-DBDD-49C1-8662-B9CB7BA722A7}"/>
              </a:ext>
            </a:extLst>
          </p:cNvPr>
          <p:cNvGrpSpPr/>
          <p:nvPr/>
        </p:nvGrpSpPr>
        <p:grpSpPr>
          <a:xfrm rot="5400000">
            <a:off x="-578563" y="1182063"/>
            <a:ext cx="6254501" cy="509737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A3A8E6A-7F09-F7C9-21CE-D1BA9CE1CBDD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8F985F7-878F-F77F-BE21-9CBA07BE794E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" name="תמונה 6" descr="תמונה שמכילה טקסט, צילום מסך, תוכנה, מערכת הפעלה&#10;&#10;התיאור נוצר באופן אוטומטי">
            <a:extLst>
              <a:ext uri="{FF2B5EF4-FFF2-40B4-BE49-F238E27FC236}">
                <a16:creationId xmlns:a16="http://schemas.microsoft.com/office/drawing/2014/main" id="{E14F277B-0286-4452-1DF5-1D512CAC3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"/>
          <a:stretch/>
        </p:blipFill>
        <p:spPr>
          <a:xfrm>
            <a:off x="5097380" y="0"/>
            <a:ext cx="7075729" cy="6355080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D6C0A8B-CCA5-1611-32ED-B208D2F0B232}"/>
              </a:ext>
            </a:extLst>
          </p:cNvPr>
          <p:cNvSpPr txBox="1"/>
          <p:nvPr/>
        </p:nvSpPr>
        <p:spPr>
          <a:xfrm>
            <a:off x="555416" y="2207133"/>
            <a:ext cx="5281869" cy="284607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Biome (כותרות)"/>
                <a:ea typeface="+mj-ea"/>
                <a:cs typeface="+mj-cs"/>
              </a:rPr>
              <a:t>System Architecture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D78CE4A-BC15-43C0-5504-06D64B98A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-2"/>
            <a:ext cx="5275565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5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2714A-5FF6-B489-DE58-FADBD6ACA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57C71FE3-D107-F4F4-2A74-166C9AAE1900}"/>
              </a:ext>
            </a:extLst>
          </p:cNvPr>
          <p:cNvSpPr/>
          <p:nvPr/>
        </p:nvSpPr>
        <p:spPr>
          <a:xfrm>
            <a:off x="-1" y="0"/>
            <a:ext cx="12192001" cy="2295838"/>
          </a:xfrm>
          <a:prstGeom prst="rect">
            <a:avLst/>
          </a:prstGeom>
          <a:solidFill>
            <a:srgbClr val="F5F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B98C4A79-AA4D-1430-2B77-600800FB6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28" t="30933" r="8305" b="9733"/>
          <a:stretch/>
        </p:blipFill>
        <p:spPr>
          <a:xfrm>
            <a:off x="0" y="2295838"/>
            <a:ext cx="12192001" cy="4127081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7BFC617B-D7F5-E681-8BBF-875DCE55F69C}"/>
              </a:ext>
            </a:extLst>
          </p:cNvPr>
          <p:cNvGrpSpPr/>
          <p:nvPr/>
        </p:nvGrpSpPr>
        <p:grpSpPr>
          <a:xfrm>
            <a:off x="0" y="5125496"/>
            <a:ext cx="12192000" cy="190913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A484A6-E61D-38B5-235A-5C5BD15729C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E81E4B-CC54-AD9A-5A77-335E6892C70E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AB36AEC-29C4-4E5B-8A73-E6119517FB17}"/>
              </a:ext>
            </a:extLst>
          </p:cNvPr>
          <p:cNvSpPr txBox="1"/>
          <p:nvPr/>
        </p:nvSpPr>
        <p:spPr>
          <a:xfrm>
            <a:off x="3352208" y="926513"/>
            <a:ext cx="5487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Biome (כותרות)"/>
                <a:ea typeface="+mj-ea"/>
                <a:cs typeface="+mj-cs"/>
              </a:rPr>
              <a:t>Data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70758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9767C-575F-11EE-DBB1-9D37F4062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B1D8F6E1-283D-FDF8-2300-E3D558262051}"/>
              </a:ext>
            </a:extLst>
          </p:cNvPr>
          <p:cNvSpPr/>
          <p:nvPr/>
        </p:nvSpPr>
        <p:spPr>
          <a:xfrm>
            <a:off x="0" y="0"/>
            <a:ext cx="12192000" cy="6868650"/>
          </a:xfrm>
          <a:prstGeom prst="rect">
            <a:avLst/>
          </a:prstGeom>
          <a:solidFill>
            <a:srgbClr val="E8F1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>
              <a:spcAft>
                <a:spcPts val="600"/>
              </a:spcAft>
            </a:pPr>
            <a:r>
              <a:rPr lang="en-US" sz="1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Architecture</a:t>
            </a:r>
            <a:endParaRPr lang="en-US" sz="1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2927DE5-FE55-88F4-5620-D9EFF1CA59C5}"/>
              </a:ext>
            </a:extLst>
          </p:cNvPr>
          <p:cNvGrpSpPr/>
          <p:nvPr/>
        </p:nvGrpSpPr>
        <p:grpSpPr>
          <a:xfrm>
            <a:off x="0" y="4954136"/>
            <a:ext cx="12192000" cy="190913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D270D0-AD3A-93E4-CDE8-C880B086BD38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EBF953-9002-4053-B549-4ECB5710D6A7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Graphic 2">
            <a:extLst>
              <a:ext uri="{FF2B5EF4-FFF2-40B4-BE49-F238E27FC236}">
                <a16:creationId xmlns:a16="http://schemas.microsoft.com/office/drawing/2014/main" id="{6DB95879-7F30-763D-262E-3DC922810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0650"/>
            <a:ext cx="8921915" cy="6868650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BE3C7B9-FB6C-3A60-6CC7-5AA8F1E05650}"/>
              </a:ext>
            </a:extLst>
          </p:cNvPr>
          <p:cNvSpPr txBox="1"/>
          <p:nvPr/>
        </p:nvSpPr>
        <p:spPr>
          <a:xfrm>
            <a:off x="5943600" y="2613336"/>
            <a:ext cx="54875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600" dirty="0">
                <a:latin typeface="Biome (כותרות)"/>
                <a:ea typeface="+mj-ea"/>
                <a:cs typeface="+mj-cs"/>
              </a:rPr>
              <a:t>Application</a:t>
            </a:r>
          </a:p>
        </p:txBody>
      </p:sp>
      <p:sp>
        <p:nvSpPr>
          <p:cNvPr id="51" name="AutoShape 8" descr="React vs React Native: Differences, Advantages &amp; Limitations">
            <a:extLst>
              <a:ext uri="{FF2B5EF4-FFF2-40B4-BE49-F238E27FC236}">
                <a16:creationId xmlns:a16="http://schemas.microsoft.com/office/drawing/2014/main" id="{4FF91E58-0B2B-743A-E7FA-58AF9CC484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53673" y="61852"/>
            <a:ext cx="3900403" cy="390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pSp>
        <p:nvGrpSpPr>
          <p:cNvPr id="57" name="קבוצה 56">
            <a:extLst>
              <a:ext uri="{FF2B5EF4-FFF2-40B4-BE49-F238E27FC236}">
                <a16:creationId xmlns:a16="http://schemas.microsoft.com/office/drawing/2014/main" id="{FF4F914B-3A99-F95F-BB8D-CAE6EF28CEA0}"/>
              </a:ext>
            </a:extLst>
          </p:cNvPr>
          <p:cNvGrpSpPr/>
          <p:nvPr/>
        </p:nvGrpSpPr>
        <p:grpSpPr>
          <a:xfrm>
            <a:off x="69373" y="1555728"/>
            <a:ext cx="6909516" cy="5109739"/>
            <a:chOff x="69373" y="1555728"/>
            <a:chExt cx="6909516" cy="5109739"/>
          </a:xfrm>
        </p:grpSpPr>
        <p:pic>
          <p:nvPicPr>
            <p:cNvPr id="6146" name="Picture 2" descr="JavaScript Logo, symbol, meaning, history, PNG, brand">
              <a:extLst>
                <a:ext uri="{FF2B5EF4-FFF2-40B4-BE49-F238E27FC236}">
                  <a16:creationId xmlns:a16="http://schemas.microsoft.com/office/drawing/2014/main" id="{9EBDB3AA-2396-407C-16AE-FDDC82D22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07" y="2807836"/>
              <a:ext cx="1402111" cy="788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Firebase png images | PNGWing">
              <a:extLst>
                <a:ext uri="{FF2B5EF4-FFF2-40B4-BE49-F238E27FC236}">
                  <a16:creationId xmlns:a16="http://schemas.microsoft.com/office/drawing/2014/main" id="{F34CB8E2-678B-EB06-94D4-677987AB57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957" b="99457" l="10000" r="90000">
                          <a14:foregroundMark x1="28696" y1="9239" x2="29239" y2="5435"/>
                          <a14:foregroundMark x1="31087" y1="89891" x2="37837" y2="94157"/>
                          <a14:foregroundMark x1="44914" y1="96761" x2="62810" y2="93557"/>
                          <a14:foregroundMark x1="62552" y1="93295" x2="45028" y2="97032"/>
                          <a14:foregroundMark x1="37924" y1="94061" x2="36522" y2="92500"/>
                          <a14:foregroundMark x1="45435" y1="93696" x2="55109" y2="99130"/>
                          <a14:foregroundMark x1="53478" y1="97717" x2="49891" y2="99565"/>
                          <a14:foregroundMark x1="26116" y1="2440" x2="30870" y2="7391"/>
                          <a14:backgroundMark x1="25217" y1="2935" x2="26413" y2="1739"/>
                          <a14:backgroundMark x1="74130" y1="87826" x2="63587" y2="94348"/>
                          <a14:backgroundMark x1="37174" y1="94891" x2="42174" y2="97391"/>
                          <a14:backgroundMark x1="40543" y1="96957" x2="43587" y2="985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4687" y="5759813"/>
              <a:ext cx="677031" cy="677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AutoShape 6" descr="React vs React Native: Differences, Advantages &amp; Limitations">
              <a:extLst>
                <a:ext uri="{FF2B5EF4-FFF2-40B4-BE49-F238E27FC236}">
                  <a16:creationId xmlns:a16="http://schemas.microsoft.com/office/drawing/2014/main" id="{46B0E8C7-FA5E-D8C3-F9E5-B3141BA6EA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sp>
          <p:nvSpPr>
            <p:cNvPr id="52" name="AutoShape 10">
              <a:extLst>
                <a:ext uri="{FF2B5EF4-FFF2-40B4-BE49-F238E27FC236}">
                  <a16:creationId xmlns:a16="http://schemas.microsoft.com/office/drawing/2014/main" id="{1BE1D70E-E3CD-6D74-EB03-525195518CD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pic>
          <p:nvPicPr>
            <p:cNvPr id="53" name="תמונה 52">
              <a:extLst>
                <a:ext uri="{FF2B5EF4-FFF2-40B4-BE49-F238E27FC236}">
                  <a16:creationId xmlns:a16="http://schemas.microsoft.com/office/drawing/2014/main" id="{F8FD7859-0726-032B-74E7-DD483664C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373" y="1555728"/>
              <a:ext cx="2968590" cy="526376"/>
            </a:xfrm>
            <a:prstGeom prst="rect">
              <a:avLst/>
            </a:prstGeom>
          </p:spPr>
        </p:pic>
        <p:pic>
          <p:nvPicPr>
            <p:cNvPr id="6156" name="Picture 12" descr="Expo Go App Logo PNG Vector (SVG) Free Download">
              <a:extLst>
                <a:ext uri="{FF2B5EF4-FFF2-40B4-BE49-F238E27FC236}">
                  <a16:creationId xmlns:a16="http://schemas.microsoft.com/office/drawing/2014/main" id="{CDF7CB38-7017-1921-57FD-C12238336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68" y="5303436"/>
              <a:ext cx="1007019" cy="118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0" name="Picture 16" descr="Apple Logo and symbol, meaning, history, PNG, brand">
              <a:extLst>
                <a:ext uri="{FF2B5EF4-FFF2-40B4-BE49-F238E27FC236}">
                  <a16:creationId xmlns:a16="http://schemas.microsoft.com/office/drawing/2014/main" id="{27172D63-EF49-C159-A181-DED710342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160" y="3634601"/>
              <a:ext cx="1233209" cy="69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2" name="Picture 18" descr="Implementing the Android Logo with HTML and CSS - DEV Community">
              <a:extLst>
                <a:ext uri="{FF2B5EF4-FFF2-40B4-BE49-F238E27FC236}">
                  <a16:creationId xmlns:a16="http://schemas.microsoft.com/office/drawing/2014/main" id="{58571DAE-5BB6-5EE8-78A4-095E406CB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39882" y1="31142" x2="62482" y2="34256"/>
                          <a14:foregroundMark x1="31167" y1="51038" x2="31167" y2="51038"/>
                          <a14:foregroundMark x1="75332" y1="51903" x2="75332" y2="51903"/>
                          <a14:foregroundMark x1="57903" y1="80104" x2="57903" y2="80104"/>
                          <a14:foregroundMark x1="43575" y1="84083" x2="43575" y2="84083"/>
                          <a14:foregroundMark x1="60561" y1="17128" x2="60561" y2="17128"/>
                          <a14:foregroundMark x1="74446" y1="33391" x2="74446" y2="33391"/>
                          <a14:foregroundMark x1="42097" y1="16609" x2="42097" y2="166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4073" y="2198967"/>
              <a:ext cx="1297774" cy="1107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4" name="Picture 20" descr="אפליקציית איזי | כל מה שסביבך | easy.co.il">
              <a:extLst>
                <a:ext uri="{FF2B5EF4-FFF2-40B4-BE49-F238E27FC236}">
                  <a16:creationId xmlns:a16="http://schemas.microsoft.com/office/drawing/2014/main" id="{D0907219-7BA4-6536-42E9-C8BB56D9B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6341" y="4829983"/>
              <a:ext cx="620102" cy="620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6" name="Picture 22" descr="calendar, month, event, day, date, business, schedule, page, illustration,  vector, year, graphic, week, design, number, mo… | Calendar icon, Calendar  logo, Map logo">
              <a:extLst>
                <a:ext uri="{FF2B5EF4-FFF2-40B4-BE49-F238E27FC236}">
                  <a16:creationId xmlns:a16="http://schemas.microsoft.com/office/drawing/2014/main" id="{20E52F86-F72B-91C9-7DF3-4F6A24AB4A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00" t="21164" r="17479" b="19026"/>
            <a:stretch/>
          </p:blipFill>
          <p:spPr bwMode="auto">
            <a:xfrm>
              <a:off x="6127511" y="5652089"/>
              <a:ext cx="851378" cy="880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8" name="Picture 24" descr="Git - Logo Downloads">
              <a:extLst>
                <a:ext uri="{FF2B5EF4-FFF2-40B4-BE49-F238E27FC236}">
                  <a16:creationId xmlns:a16="http://schemas.microsoft.com/office/drawing/2014/main" id="{71BC57ED-D9FE-8481-5DEA-4C6A76902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5844" y="3724475"/>
              <a:ext cx="754219" cy="754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70" name="Picture 26" descr="GitHub Logo and symbol, meaning, history, PNG, brand">
              <a:extLst>
                <a:ext uri="{FF2B5EF4-FFF2-40B4-BE49-F238E27FC236}">
                  <a16:creationId xmlns:a16="http://schemas.microsoft.com/office/drawing/2014/main" id="{C8CE6BA5-442E-D005-DBC6-03A068BE6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640" y="4137894"/>
              <a:ext cx="1145892" cy="644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AutoShape 30" descr="Json logo - Social media &amp; Logos Icons">
              <a:extLst>
                <a:ext uri="{FF2B5EF4-FFF2-40B4-BE49-F238E27FC236}">
                  <a16:creationId xmlns:a16="http://schemas.microsoft.com/office/drawing/2014/main" id="{5D76BAC9-2164-F924-DA9B-29041CD6F7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48400" y="35814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he-IL"/>
            </a:p>
          </p:txBody>
        </p:sp>
        <p:pic>
          <p:nvPicPr>
            <p:cNvPr id="55" name="תמונה 54">
              <a:extLst>
                <a:ext uri="{FF2B5EF4-FFF2-40B4-BE49-F238E27FC236}">
                  <a16:creationId xmlns:a16="http://schemas.microsoft.com/office/drawing/2014/main" id="{0C28A903-9FA0-1302-7737-6023EA1F4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23525" y="5807208"/>
              <a:ext cx="1716518" cy="858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3941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437B"/>
      </a:accent1>
      <a:accent2>
        <a:srgbClr val="FF7A8A"/>
      </a:accent2>
      <a:accent3>
        <a:srgbClr val="FCF594"/>
      </a:accent3>
      <a:accent4>
        <a:srgbClr val="52437B"/>
      </a:accent4>
      <a:accent5>
        <a:srgbClr val="FF7A8A"/>
      </a:accent5>
      <a:accent6>
        <a:srgbClr val="FCF594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922</Words>
  <Application>Microsoft Office PowerPoint</Application>
  <PresentationFormat>מסך רחב</PresentationFormat>
  <Paragraphs>224</Paragraphs>
  <Slides>19</Slides>
  <Notes>19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8" baseType="lpstr">
      <vt:lpstr>Arial</vt:lpstr>
      <vt:lpstr>Biome (כותרות)</vt:lpstr>
      <vt:lpstr>Calibri</vt:lpstr>
      <vt:lpstr>Calibri Light</vt:lpstr>
      <vt:lpstr>Century Gothic</vt:lpstr>
      <vt:lpstr>Segoe UI</vt:lpstr>
      <vt:lpstr>Söhne</vt:lpstr>
      <vt:lpstr>Wingdings</vt:lpstr>
      <vt:lpstr>1_Office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Damilka Rojas Quesada</dc:creator>
  <cp:lastModifiedBy>זהר שמחון</cp:lastModifiedBy>
  <cp:revision>65</cp:revision>
  <dcterms:created xsi:type="dcterms:W3CDTF">2019-07-12T20:29:35Z</dcterms:created>
  <dcterms:modified xsi:type="dcterms:W3CDTF">2024-03-02T22:23:08Z</dcterms:modified>
</cp:coreProperties>
</file>